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71" r:id="rId1"/>
    <p:sldMasterId id="2147484083" r:id="rId2"/>
  </p:sldMasterIdLst>
  <p:notesMasterIdLst>
    <p:notesMasterId r:id="rId71"/>
  </p:notesMasterIdLst>
  <p:sldIdLst>
    <p:sldId id="256" r:id="rId3"/>
    <p:sldId id="259" r:id="rId4"/>
    <p:sldId id="276" r:id="rId5"/>
    <p:sldId id="339" r:id="rId6"/>
    <p:sldId id="341" r:id="rId7"/>
    <p:sldId id="262" r:id="rId8"/>
    <p:sldId id="260" r:id="rId9"/>
    <p:sldId id="298" r:id="rId10"/>
    <p:sldId id="338" r:id="rId11"/>
    <p:sldId id="264" r:id="rId12"/>
    <p:sldId id="342" r:id="rId13"/>
    <p:sldId id="281" r:id="rId14"/>
    <p:sldId id="282" r:id="rId15"/>
    <p:sldId id="296" r:id="rId16"/>
    <p:sldId id="270" r:id="rId17"/>
    <p:sldId id="277" r:id="rId18"/>
    <p:sldId id="278" r:id="rId19"/>
    <p:sldId id="279" r:id="rId20"/>
    <p:sldId id="346" r:id="rId21"/>
    <p:sldId id="275" r:id="rId22"/>
    <p:sldId id="286" r:id="rId23"/>
    <p:sldId id="283" r:id="rId24"/>
    <p:sldId id="287" r:id="rId25"/>
    <p:sldId id="289" r:id="rId26"/>
    <p:sldId id="290" r:id="rId27"/>
    <p:sldId id="291" r:id="rId28"/>
    <p:sldId id="292" r:id="rId29"/>
    <p:sldId id="284" r:id="rId30"/>
    <p:sldId id="301" r:id="rId31"/>
    <p:sldId id="302" r:id="rId32"/>
    <p:sldId id="294" r:id="rId33"/>
    <p:sldId id="295" r:id="rId34"/>
    <p:sldId id="304" r:id="rId35"/>
    <p:sldId id="306" r:id="rId36"/>
    <p:sldId id="305" r:id="rId37"/>
    <p:sldId id="307" r:id="rId38"/>
    <p:sldId id="347" r:id="rId39"/>
    <p:sldId id="308" r:id="rId40"/>
    <p:sldId id="309" r:id="rId41"/>
    <p:sldId id="322" r:id="rId42"/>
    <p:sldId id="285" r:id="rId43"/>
    <p:sldId id="310" r:id="rId44"/>
    <p:sldId id="311" r:id="rId45"/>
    <p:sldId id="344" r:id="rId46"/>
    <p:sldId id="313" r:id="rId47"/>
    <p:sldId id="317" r:id="rId48"/>
    <p:sldId id="328" r:id="rId49"/>
    <p:sldId id="314" r:id="rId50"/>
    <p:sldId id="343" r:id="rId51"/>
    <p:sldId id="345" r:id="rId52"/>
    <p:sldId id="320" r:id="rId53"/>
    <p:sldId id="329" r:id="rId54"/>
    <p:sldId id="321" r:id="rId55"/>
    <p:sldId id="330" r:id="rId56"/>
    <p:sldId id="337" r:id="rId57"/>
    <p:sldId id="323" r:id="rId58"/>
    <p:sldId id="331" r:id="rId59"/>
    <p:sldId id="348" r:id="rId60"/>
    <p:sldId id="324" r:id="rId61"/>
    <p:sldId id="325" r:id="rId62"/>
    <p:sldId id="355" r:id="rId63"/>
    <p:sldId id="356" r:id="rId64"/>
    <p:sldId id="358" r:id="rId65"/>
    <p:sldId id="360" r:id="rId66"/>
    <p:sldId id="359" r:id="rId67"/>
    <p:sldId id="350" r:id="rId68"/>
    <p:sldId id="349" r:id="rId69"/>
    <p:sldId id="354" r:id="rId7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635"/>
    <a:srgbClr val="01C3FF"/>
    <a:srgbClr val="0000FF"/>
    <a:srgbClr val="29AF8C"/>
    <a:srgbClr val="BD318E"/>
    <a:srgbClr val="9C28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5388" autoAdjust="0"/>
  </p:normalViewPr>
  <p:slideViewPr>
    <p:cSldViewPr snapToGrid="0">
      <p:cViewPr>
        <p:scale>
          <a:sx n="75" d="100"/>
          <a:sy n="75" d="100"/>
        </p:scale>
        <p:origin x="90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71"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teres\Documents\GitHub\MenidiaOA\Dissertation%20Backup\Interaction%20Figure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teres\Documents\GitHub\MenidiaOA\Dissertation%20Backup\Interaction%20Figure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teres\Documents\GitHub\MenidiaOA\Dissertation%20Backup\Interaction%20Figure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teres\Documents\GitHub\MenidiaOA\Dissertation%20Backup\Interaction%20Figures.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Additive</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Sheet1!$B$4</c:f>
              <c:strCache>
                <c:ptCount val="1"/>
                <c:pt idx="0">
                  <c:v>Additive</c:v>
                </c:pt>
              </c:strCache>
            </c:strRef>
          </c:tx>
          <c:spPr>
            <a:solidFill>
              <a:schemeClr val="accent1"/>
            </a:solidFill>
            <a:ln>
              <a:noFill/>
            </a:ln>
            <a:effectLst/>
          </c:spPr>
          <c:invertIfNegative val="0"/>
          <c:cat>
            <c:strRef>
              <c:f>Sheet1!$A$5:$A$8</c:f>
              <c:strCache>
                <c:ptCount val="4"/>
                <c:pt idx="0">
                  <c:v>Control</c:v>
                </c:pt>
                <c:pt idx="1">
                  <c:v>Warming</c:v>
                </c:pt>
                <c:pt idx="2">
                  <c:v>OA</c:v>
                </c:pt>
                <c:pt idx="3">
                  <c:v>Warming + OA</c:v>
                </c:pt>
              </c:strCache>
            </c:strRef>
          </c:cat>
          <c:val>
            <c:numRef>
              <c:f>Sheet1!$B$5:$B$8</c:f>
              <c:numCache>
                <c:formatCode>General</c:formatCode>
                <c:ptCount val="4"/>
                <c:pt idx="0">
                  <c:v>1</c:v>
                </c:pt>
                <c:pt idx="1">
                  <c:v>2</c:v>
                </c:pt>
                <c:pt idx="2">
                  <c:v>2</c:v>
                </c:pt>
                <c:pt idx="3">
                  <c:v>3</c:v>
                </c:pt>
              </c:numCache>
            </c:numRef>
          </c:val>
          <c:extLst>
            <c:ext xmlns:c16="http://schemas.microsoft.com/office/drawing/2014/chart" uri="{C3380CC4-5D6E-409C-BE32-E72D297353CC}">
              <c16:uniqueId val="{00000000-67AC-4D54-ABF8-550D7B6E3967}"/>
            </c:ext>
          </c:extLst>
        </c:ser>
        <c:dLbls>
          <c:showLegendKey val="0"/>
          <c:showVal val="0"/>
          <c:showCatName val="0"/>
          <c:showSerName val="0"/>
          <c:showPercent val="0"/>
          <c:showBubbleSize val="0"/>
        </c:dLbls>
        <c:gapWidth val="50"/>
        <c:overlap val="-27"/>
        <c:axId val="1965132751"/>
        <c:axId val="1965129839"/>
      </c:barChart>
      <c:catAx>
        <c:axId val="196513275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1965129839"/>
        <c:crosses val="autoZero"/>
        <c:auto val="1"/>
        <c:lblAlgn val="ctr"/>
        <c:lblOffset val="100"/>
        <c:noMultiLvlLbl val="0"/>
      </c:catAx>
      <c:valAx>
        <c:axId val="1965129839"/>
        <c:scaling>
          <c:orientation val="minMax"/>
          <c:max val="6"/>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Response</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196513275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2">
        <a:lumMod val="10000"/>
      </a:schemeClr>
    </a:solidFill>
    <a:ln>
      <a:noFill/>
    </a:ln>
    <a:effectLst/>
  </c:spPr>
  <c:txPr>
    <a:bodyPr/>
    <a:lstStyle/>
    <a:p>
      <a:pPr>
        <a:defRPr sz="18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dirty="0"/>
              <a:t>Interaction</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Sheet1!$B$11</c:f>
              <c:strCache>
                <c:ptCount val="1"/>
                <c:pt idx="0">
                  <c:v>Synergistic Interaction</c:v>
                </c:pt>
              </c:strCache>
            </c:strRef>
          </c:tx>
          <c:spPr>
            <a:solidFill>
              <a:schemeClr val="accent1"/>
            </a:solidFill>
            <a:ln>
              <a:noFill/>
            </a:ln>
            <a:effectLst/>
          </c:spPr>
          <c:invertIfNegative val="0"/>
          <c:cat>
            <c:strRef>
              <c:f>Sheet1!$A$12:$A$15</c:f>
              <c:strCache>
                <c:ptCount val="4"/>
                <c:pt idx="0">
                  <c:v>Control</c:v>
                </c:pt>
                <c:pt idx="1">
                  <c:v>Warming</c:v>
                </c:pt>
                <c:pt idx="2">
                  <c:v>OA</c:v>
                </c:pt>
                <c:pt idx="3">
                  <c:v>Warming + OA</c:v>
                </c:pt>
              </c:strCache>
            </c:strRef>
          </c:cat>
          <c:val>
            <c:numRef>
              <c:f>Sheet1!$B$12:$B$15</c:f>
              <c:numCache>
                <c:formatCode>General</c:formatCode>
                <c:ptCount val="4"/>
                <c:pt idx="0">
                  <c:v>1</c:v>
                </c:pt>
                <c:pt idx="1">
                  <c:v>2</c:v>
                </c:pt>
                <c:pt idx="2">
                  <c:v>2</c:v>
                </c:pt>
                <c:pt idx="3">
                  <c:v>5</c:v>
                </c:pt>
              </c:numCache>
            </c:numRef>
          </c:val>
          <c:extLst>
            <c:ext xmlns:c16="http://schemas.microsoft.com/office/drawing/2014/chart" uri="{C3380CC4-5D6E-409C-BE32-E72D297353CC}">
              <c16:uniqueId val="{00000000-8E63-4ADF-AE87-F48D5DB38E71}"/>
            </c:ext>
          </c:extLst>
        </c:ser>
        <c:dLbls>
          <c:showLegendKey val="0"/>
          <c:showVal val="0"/>
          <c:showCatName val="0"/>
          <c:showSerName val="0"/>
          <c:showPercent val="0"/>
          <c:showBubbleSize val="0"/>
        </c:dLbls>
        <c:gapWidth val="50"/>
        <c:overlap val="-27"/>
        <c:axId val="1965132335"/>
        <c:axId val="1965119439"/>
      </c:barChart>
      <c:catAx>
        <c:axId val="19651323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1965119439"/>
        <c:crosses val="autoZero"/>
        <c:auto val="1"/>
        <c:lblAlgn val="ctr"/>
        <c:lblOffset val="100"/>
        <c:noMultiLvlLbl val="0"/>
      </c:catAx>
      <c:valAx>
        <c:axId val="196511943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Response</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19651323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2">
        <a:lumMod val="10000"/>
      </a:schemeClr>
    </a:solidFill>
    <a:ln>
      <a:noFill/>
    </a:ln>
    <a:effectLst/>
  </c:spPr>
  <c:txPr>
    <a:bodyPr/>
    <a:lstStyle/>
    <a:p>
      <a:pPr>
        <a:defRPr sz="18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Additive</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Sheet1!$B$4</c:f>
              <c:strCache>
                <c:ptCount val="1"/>
                <c:pt idx="0">
                  <c:v>Additive</c:v>
                </c:pt>
              </c:strCache>
            </c:strRef>
          </c:tx>
          <c:spPr>
            <a:solidFill>
              <a:schemeClr val="accent1"/>
            </a:solidFill>
            <a:ln>
              <a:noFill/>
            </a:ln>
            <a:effectLst/>
          </c:spPr>
          <c:invertIfNegative val="0"/>
          <c:cat>
            <c:strRef>
              <c:f>Sheet1!$A$5:$A$8</c:f>
              <c:strCache>
                <c:ptCount val="4"/>
                <c:pt idx="0">
                  <c:v>Control</c:v>
                </c:pt>
                <c:pt idx="1">
                  <c:v>Warming</c:v>
                </c:pt>
                <c:pt idx="2">
                  <c:v>OA</c:v>
                </c:pt>
                <c:pt idx="3">
                  <c:v>Warming + OA</c:v>
                </c:pt>
              </c:strCache>
            </c:strRef>
          </c:cat>
          <c:val>
            <c:numRef>
              <c:f>Sheet1!$B$5:$B$8</c:f>
              <c:numCache>
                <c:formatCode>General</c:formatCode>
                <c:ptCount val="4"/>
                <c:pt idx="0">
                  <c:v>1</c:v>
                </c:pt>
                <c:pt idx="1">
                  <c:v>2</c:v>
                </c:pt>
                <c:pt idx="2">
                  <c:v>2</c:v>
                </c:pt>
                <c:pt idx="3">
                  <c:v>3</c:v>
                </c:pt>
              </c:numCache>
            </c:numRef>
          </c:val>
          <c:extLst>
            <c:ext xmlns:c16="http://schemas.microsoft.com/office/drawing/2014/chart" uri="{C3380CC4-5D6E-409C-BE32-E72D297353CC}">
              <c16:uniqueId val="{00000000-67AC-4D54-ABF8-550D7B6E3967}"/>
            </c:ext>
          </c:extLst>
        </c:ser>
        <c:dLbls>
          <c:showLegendKey val="0"/>
          <c:showVal val="0"/>
          <c:showCatName val="0"/>
          <c:showSerName val="0"/>
          <c:showPercent val="0"/>
          <c:showBubbleSize val="0"/>
        </c:dLbls>
        <c:gapWidth val="50"/>
        <c:overlap val="-27"/>
        <c:axId val="1965132751"/>
        <c:axId val="1965129839"/>
      </c:barChart>
      <c:catAx>
        <c:axId val="196513275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1965129839"/>
        <c:crosses val="autoZero"/>
        <c:auto val="1"/>
        <c:lblAlgn val="ctr"/>
        <c:lblOffset val="100"/>
        <c:noMultiLvlLbl val="0"/>
      </c:catAx>
      <c:valAx>
        <c:axId val="1965129839"/>
        <c:scaling>
          <c:orientation val="minMax"/>
          <c:max val="6"/>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Response</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196513275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2">
        <a:lumMod val="10000"/>
      </a:schemeClr>
    </a:solidFill>
    <a:ln>
      <a:noFill/>
    </a:ln>
    <a:effectLst/>
  </c:spPr>
  <c:txPr>
    <a:bodyPr/>
    <a:lstStyle/>
    <a:p>
      <a:pPr>
        <a:defRPr sz="1800"/>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Sheet1!$B$25</c:f>
              <c:strCache>
                <c:ptCount val="1"/>
                <c:pt idx="0">
                  <c:v>Interaction</c:v>
                </c:pt>
              </c:strCache>
            </c:strRef>
          </c:tx>
          <c:spPr>
            <a:solidFill>
              <a:schemeClr val="accent1"/>
            </a:solidFill>
            <a:ln>
              <a:noFill/>
            </a:ln>
            <a:effectLst/>
          </c:spPr>
          <c:invertIfNegative val="0"/>
          <c:cat>
            <c:strRef>
              <c:f>Sheet1!$A$26:$A$29</c:f>
              <c:strCache>
                <c:ptCount val="4"/>
                <c:pt idx="0">
                  <c:v>Control</c:v>
                </c:pt>
                <c:pt idx="1">
                  <c:v>Warming</c:v>
                </c:pt>
                <c:pt idx="2">
                  <c:v>OA</c:v>
                </c:pt>
                <c:pt idx="3">
                  <c:v>Warming + OA</c:v>
                </c:pt>
              </c:strCache>
            </c:strRef>
          </c:cat>
          <c:val>
            <c:numRef>
              <c:f>Sheet1!$B$26:$B$29</c:f>
              <c:numCache>
                <c:formatCode>General</c:formatCode>
                <c:ptCount val="4"/>
                <c:pt idx="0">
                  <c:v>1</c:v>
                </c:pt>
                <c:pt idx="1">
                  <c:v>2</c:v>
                </c:pt>
                <c:pt idx="2">
                  <c:v>1</c:v>
                </c:pt>
                <c:pt idx="3">
                  <c:v>3</c:v>
                </c:pt>
              </c:numCache>
            </c:numRef>
          </c:val>
          <c:extLst>
            <c:ext xmlns:c16="http://schemas.microsoft.com/office/drawing/2014/chart" uri="{C3380CC4-5D6E-409C-BE32-E72D297353CC}">
              <c16:uniqueId val="{00000000-FAB7-4692-9336-073E5109D86C}"/>
            </c:ext>
          </c:extLst>
        </c:ser>
        <c:dLbls>
          <c:showLegendKey val="0"/>
          <c:showVal val="0"/>
          <c:showCatName val="0"/>
          <c:showSerName val="0"/>
          <c:showPercent val="0"/>
          <c:showBubbleSize val="0"/>
        </c:dLbls>
        <c:gapWidth val="50"/>
        <c:overlap val="-27"/>
        <c:axId val="2039911600"/>
        <c:axId val="2039909520"/>
      </c:barChart>
      <c:catAx>
        <c:axId val="2039911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2039909520"/>
        <c:crosses val="autoZero"/>
        <c:auto val="1"/>
        <c:lblAlgn val="ctr"/>
        <c:lblOffset val="100"/>
        <c:noMultiLvlLbl val="0"/>
      </c:catAx>
      <c:valAx>
        <c:axId val="2039909520"/>
        <c:scaling>
          <c:orientation val="minMax"/>
          <c:max val="6"/>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Response</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20399116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2">
        <a:lumMod val="10000"/>
      </a:schemeClr>
    </a:solidFill>
    <a:ln>
      <a:noFill/>
    </a:ln>
    <a:effectLst/>
  </c:spPr>
  <c:txPr>
    <a:bodyPr/>
    <a:lstStyle/>
    <a:p>
      <a:pPr>
        <a:defRPr sz="1800"/>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Sheet1!$B$25</c:f>
              <c:strCache>
                <c:ptCount val="1"/>
                <c:pt idx="0">
                  <c:v>Interaction</c:v>
                </c:pt>
              </c:strCache>
            </c:strRef>
          </c:tx>
          <c:spPr>
            <a:solidFill>
              <a:schemeClr val="accent1"/>
            </a:solidFill>
            <a:ln>
              <a:noFill/>
            </a:ln>
            <a:effectLst/>
          </c:spPr>
          <c:invertIfNegative val="0"/>
          <c:cat>
            <c:strRef>
              <c:f>Sheet1!$A$26:$A$29</c:f>
              <c:strCache>
                <c:ptCount val="4"/>
                <c:pt idx="0">
                  <c:v>Control</c:v>
                </c:pt>
                <c:pt idx="1">
                  <c:v>Warming</c:v>
                </c:pt>
                <c:pt idx="2">
                  <c:v>OA</c:v>
                </c:pt>
                <c:pt idx="3">
                  <c:v>Warming + OA</c:v>
                </c:pt>
              </c:strCache>
            </c:strRef>
          </c:cat>
          <c:val>
            <c:numRef>
              <c:f>Sheet1!$B$26:$B$29</c:f>
              <c:numCache>
                <c:formatCode>General</c:formatCode>
                <c:ptCount val="4"/>
                <c:pt idx="0">
                  <c:v>1</c:v>
                </c:pt>
                <c:pt idx="1">
                  <c:v>2</c:v>
                </c:pt>
                <c:pt idx="2">
                  <c:v>1</c:v>
                </c:pt>
                <c:pt idx="3">
                  <c:v>3</c:v>
                </c:pt>
              </c:numCache>
            </c:numRef>
          </c:val>
          <c:extLst>
            <c:ext xmlns:c16="http://schemas.microsoft.com/office/drawing/2014/chart" uri="{C3380CC4-5D6E-409C-BE32-E72D297353CC}">
              <c16:uniqueId val="{00000000-4AFC-4D8B-B551-FA09C3772B2B}"/>
            </c:ext>
          </c:extLst>
        </c:ser>
        <c:dLbls>
          <c:showLegendKey val="0"/>
          <c:showVal val="0"/>
          <c:showCatName val="0"/>
          <c:showSerName val="0"/>
          <c:showPercent val="0"/>
          <c:showBubbleSize val="0"/>
        </c:dLbls>
        <c:gapWidth val="50"/>
        <c:overlap val="-27"/>
        <c:axId val="2039911600"/>
        <c:axId val="2039909520"/>
      </c:barChart>
      <c:catAx>
        <c:axId val="2039911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2039909520"/>
        <c:crosses val="autoZero"/>
        <c:auto val="1"/>
        <c:lblAlgn val="ctr"/>
        <c:lblOffset val="100"/>
        <c:noMultiLvlLbl val="0"/>
      </c:catAx>
      <c:valAx>
        <c:axId val="2039909520"/>
        <c:scaling>
          <c:orientation val="minMax"/>
          <c:max val="6"/>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Response</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20399116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2">
        <a:lumMod val="10000"/>
      </a:schemeClr>
    </a:solidFill>
    <a:ln>
      <a:noFill/>
    </a:ln>
    <a:effectLst/>
  </c:spPr>
  <c:txPr>
    <a:bodyPr/>
    <a:lstStyle/>
    <a:p>
      <a:pPr>
        <a:defRPr sz="1800"/>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Sheet1!$B$25</c:f>
              <c:strCache>
                <c:ptCount val="1"/>
                <c:pt idx="0">
                  <c:v>Interaction</c:v>
                </c:pt>
              </c:strCache>
            </c:strRef>
          </c:tx>
          <c:spPr>
            <a:solidFill>
              <a:schemeClr val="accent1"/>
            </a:solidFill>
            <a:ln>
              <a:noFill/>
            </a:ln>
            <a:effectLst/>
          </c:spPr>
          <c:invertIfNegative val="0"/>
          <c:cat>
            <c:strRef>
              <c:f>Sheet1!$A$26:$A$29</c:f>
              <c:strCache>
                <c:ptCount val="4"/>
                <c:pt idx="0">
                  <c:v>Control</c:v>
                </c:pt>
                <c:pt idx="1">
                  <c:v>Warming</c:v>
                </c:pt>
                <c:pt idx="2">
                  <c:v>OA</c:v>
                </c:pt>
                <c:pt idx="3">
                  <c:v>Warming + OA</c:v>
                </c:pt>
              </c:strCache>
            </c:strRef>
          </c:cat>
          <c:val>
            <c:numRef>
              <c:f>Sheet1!$B$26:$B$29</c:f>
              <c:numCache>
                <c:formatCode>General</c:formatCode>
                <c:ptCount val="4"/>
                <c:pt idx="0">
                  <c:v>1</c:v>
                </c:pt>
                <c:pt idx="1">
                  <c:v>2</c:v>
                </c:pt>
                <c:pt idx="2">
                  <c:v>1</c:v>
                </c:pt>
                <c:pt idx="3">
                  <c:v>3</c:v>
                </c:pt>
              </c:numCache>
            </c:numRef>
          </c:val>
          <c:extLst>
            <c:ext xmlns:c16="http://schemas.microsoft.com/office/drawing/2014/chart" uri="{C3380CC4-5D6E-409C-BE32-E72D297353CC}">
              <c16:uniqueId val="{00000000-A417-421B-94D6-0A2DD44D1304}"/>
            </c:ext>
          </c:extLst>
        </c:ser>
        <c:dLbls>
          <c:showLegendKey val="0"/>
          <c:showVal val="0"/>
          <c:showCatName val="0"/>
          <c:showSerName val="0"/>
          <c:showPercent val="0"/>
          <c:showBubbleSize val="0"/>
        </c:dLbls>
        <c:gapWidth val="50"/>
        <c:overlap val="-27"/>
        <c:axId val="2039911600"/>
        <c:axId val="2039909520"/>
      </c:barChart>
      <c:catAx>
        <c:axId val="2039911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2039909520"/>
        <c:crosses val="autoZero"/>
        <c:auto val="1"/>
        <c:lblAlgn val="ctr"/>
        <c:lblOffset val="100"/>
        <c:noMultiLvlLbl val="0"/>
      </c:catAx>
      <c:valAx>
        <c:axId val="2039909520"/>
        <c:scaling>
          <c:orientation val="minMax"/>
          <c:max val="6"/>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Response</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20399116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2">
        <a:lumMod val="10000"/>
      </a:schemeClr>
    </a:solidFill>
    <a:ln>
      <a:solidFill>
        <a:schemeClr val="tx1"/>
      </a:solidFill>
    </a:ln>
    <a:effectLst/>
  </c:spPr>
  <c:txPr>
    <a:bodyPr/>
    <a:lstStyle/>
    <a:p>
      <a:pPr>
        <a:defRPr sz="1800"/>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Sheet1!$B$25</c:f>
              <c:strCache>
                <c:ptCount val="1"/>
                <c:pt idx="0">
                  <c:v>Interaction</c:v>
                </c:pt>
              </c:strCache>
            </c:strRef>
          </c:tx>
          <c:spPr>
            <a:solidFill>
              <a:schemeClr val="accent1"/>
            </a:solidFill>
            <a:ln>
              <a:noFill/>
            </a:ln>
            <a:effectLst/>
          </c:spPr>
          <c:invertIfNegative val="0"/>
          <c:cat>
            <c:strRef>
              <c:f>Sheet1!$A$26:$A$29</c:f>
              <c:strCache>
                <c:ptCount val="4"/>
                <c:pt idx="0">
                  <c:v>Control</c:v>
                </c:pt>
                <c:pt idx="1">
                  <c:v>Warming</c:v>
                </c:pt>
                <c:pt idx="2">
                  <c:v>OA</c:v>
                </c:pt>
                <c:pt idx="3">
                  <c:v>Warming + OA</c:v>
                </c:pt>
              </c:strCache>
            </c:strRef>
          </c:cat>
          <c:val>
            <c:numRef>
              <c:f>Sheet1!$B$26:$B$29</c:f>
              <c:numCache>
                <c:formatCode>General</c:formatCode>
                <c:ptCount val="4"/>
                <c:pt idx="0">
                  <c:v>1</c:v>
                </c:pt>
                <c:pt idx="1">
                  <c:v>2</c:v>
                </c:pt>
                <c:pt idx="2">
                  <c:v>1</c:v>
                </c:pt>
                <c:pt idx="3">
                  <c:v>3</c:v>
                </c:pt>
              </c:numCache>
            </c:numRef>
          </c:val>
          <c:extLst>
            <c:ext xmlns:c16="http://schemas.microsoft.com/office/drawing/2014/chart" uri="{C3380CC4-5D6E-409C-BE32-E72D297353CC}">
              <c16:uniqueId val="{00000000-EB9D-4230-9425-6A3B33E00976}"/>
            </c:ext>
          </c:extLst>
        </c:ser>
        <c:dLbls>
          <c:showLegendKey val="0"/>
          <c:showVal val="0"/>
          <c:showCatName val="0"/>
          <c:showSerName val="0"/>
          <c:showPercent val="0"/>
          <c:showBubbleSize val="0"/>
        </c:dLbls>
        <c:gapWidth val="50"/>
        <c:overlap val="-27"/>
        <c:axId val="2039911600"/>
        <c:axId val="2039909520"/>
      </c:barChart>
      <c:catAx>
        <c:axId val="2039911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2039909520"/>
        <c:crosses val="autoZero"/>
        <c:auto val="1"/>
        <c:lblAlgn val="ctr"/>
        <c:lblOffset val="100"/>
        <c:noMultiLvlLbl val="0"/>
      </c:catAx>
      <c:valAx>
        <c:axId val="2039909520"/>
        <c:scaling>
          <c:orientation val="minMax"/>
          <c:max val="6"/>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Response</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20399116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2">
        <a:lumMod val="10000"/>
      </a:schemeClr>
    </a:solidFill>
    <a:ln>
      <a:solidFill>
        <a:schemeClr val="tx1"/>
      </a:solidFill>
    </a:ln>
    <a:effectLst/>
  </c:spPr>
  <c:txPr>
    <a:bodyPr/>
    <a:lstStyle/>
    <a:p>
      <a:pPr>
        <a:defRPr sz="18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jpeg>
</file>

<file path=ppt/media/image13.png>
</file>

<file path=ppt/media/image14.jpg>
</file>

<file path=ppt/media/image15.jpeg>
</file>

<file path=ppt/media/image16.png>
</file>

<file path=ppt/media/image17.jpeg>
</file>

<file path=ppt/media/image18.jpeg>
</file>

<file path=ppt/media/image19.jpeg>
</file>

<file path=ppt/media/image2.png>
</file>

<file path=ppt/media/image20.jpeg>
</file>

<file path=ppt/media/image21.jpg>
</file>

<file path=ppt/media/image22.jpg>
</file>

<file path=ppt/media/image23.jpeg>
</file>

<file path=ppt/media/image24.jpeg>
</file>

<file path=ppt/media/image25.jpeg>
</file>

<file path=ppt/media/image26.png>
</file>

<file path=ppt/media/image27.sv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jpeg>
</file>

<file path=ppt/media/image36.jpeg>
</file>

<file path=ppt/media/image37.png>
</file>

<file path=ppt/media/image38.png>
</file>

<file path=ppt/media/image39.png>
</file>

<file path=ppt/media/image4.png>
</file>

<file path=ppt/media/image40.jpg>
</file>

<file path=ppt/media/image41.png>
</file>

<file path=ppt/media/image42.jpeg>
</file>

<file path=ppt/media/image43.jpeg>
</file>

<file path=ppt/media/image44.png>
</file>

<file path=ppt/media/image45.jpeg>
</file>

<file path=ppt/media/image46.png>
</file>

<file path=ppt/media/image47.png>
</file>

<file path=ppt/media/image48.tiff>
</file>

<file path=ppt/media/image49.png>
</file>

<file path=ppt/media/image5.png>
</file>

<file path=ppt/media/image50.jpeg>
</file>

<file path=ppt/media/image51.jpeg>
</file>

<file path=ppt/media/image52.png>
</file>

<file path=ppt/media/image53.jpeg>
</file>

<file path=ppt/media/image54.jpg>
</file>

<file path=ppt/media/image55.jpeg>
</file>

<file path=ppt/media/image56.jpg>
</file>

<file path=ppt/media/image57.jpg>
</file>

<file path=ppt/media/image58.jpeg>
</file>

<file path=ppt/media/image59.png>
</file>

<file path=ppt/media/image6.png>
</file>

<file path=ppt/media/image60.jpeg>
</file>

<file path=ppt/media/image61.jpeg>
</file>

<file path=ppt/media/image62.jpeg>
</file>

<file path=ppt/media/image63.png>
</file>

<file path=ppt/media/image64.jpg>
</file>

<file path=ppt/media/image65.jpeg>
</file>

<file path=ppt/media/image66.jpeg>
</file>

<file path=ppt/media/image67.jpeg>
</file>

<file path=ppt/media/image68.jpeg>
</file>

<file path=ppt/media/image69.jpg>
</file>

<file path=ppt/media/image7.png>
</file>

<file path=ppt/media/image70.jpeg>
</file>

<file path=ppt/media/image71.JPG>
</file>

<file path=ppt/media/image72.png>
</file>

<file path=ppt/media/image73.jpg>
</file>

<file path=ppt/media/image74.jpg>
</file>

<file path=ppt/media/image75.jpeg>
</file>

<file path=ppt/media/image76.jpeg>
</file>

<file path=ppt/media/image77.jpg>
</file>

<file path=ppt/media/image78.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1C7BA-6C51-4FB3-B5A5-91A545528830}" type="datetimeFigureOut">
              <a:rPr lang="en-US" smtClean="0"/>
              <a:t>4/19/2023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77AEF4-B771-4948-BF17-D3980E5C00BA}" type="slidenum">
              <a:rPr lang="en-US" smtClean="0"/>
              <a:t>‹#›</a:t>
            </a:fld>
            <a:endParaRPr lang="en-US"/>
          </a:p>
        </p:txBody>
      </p:sp>
    </p:spTree>
    <p:extLst>
      <p:ext uri="{BB962C8B-B14F-4D97-AF65-F5344CB8AC3E}">
        <p14:creationId xmlns:p14="http://schemas.microsoft.com/office/powerpoint/2010/main" val="1744577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-Atlantic silversides are a small, but very abundant fish that is found all along the east coast of North America</a:t>
            </a:r>
          </a:p>
          <a:p>
            <a:r>
              <a:rPr lang="en-US" dirty="0"/>
              <a:t>-They eat plankton, so they are an important way for energy to make its way up the food web</a:t>
            </a:r>
          </a:p>
          <a:p>
            <a:r>
              <a:rPr lang="en-US" dirty="0"/>
              <a:t>-Because of their ecological importance it is important to understand how they respond to changing environmental conditions </a:t>
            </a:r>
          </a:p>
          <a:p>
            <a:r>
              <a:rPr lang="en-US" dirty="0"/>
              <a:t>And to figure out what those changes MEAN by looking at the underlying mechanisms</a:t>
            </a:r>
          </a:p>
        </p:txBody>
      </p:sp>
      <p:sp>
        <p:nvSpPr>
          <p:cNvPr id="4" name="Slide Number Placeholder 3"/>
          <p:cNvSpPr>
            <a:spLocks noGrp="1"/>
          </p:cNvSpPr>
          <p:nvPr>
            <p:ph type="sldNum" sz="quarter" idx="5"/>
          </p:nvPr>
        </p:nvSpPr>
        <p:spPr/>
        <p:txBody>
          <a:bodyPr/>
          <a:lstStyle/>
          <a:p>
            <a:fld id="{1977AEF4-B771-4948-BF17-D3980E5C00BA}" type="slidenum">
              <a:rPr lang="en-US" smtClean="0"/>
              <a:t>2</a:t>
            </a:fld>
            <a:endParaRPr lang="en-US"/>
          </a:p>
        </p:txBody>
      </p:sp>
    </p:spTree>
    <p:extLst>
      <p:ext uri="{BB962C8B-B14F-4D97-AF65-F5344CB8AC3E}">
        <p14:creationId xmlns:p14="http://schemas.microsoft.com/office/powerpoint/2010/main" val="771357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two experiments with oxygen and CO</a:t>
            </a:r>
            <a:r>
              <a:rPr lang="en-US" baseline="-25000" dirty="0"/>
              <a:t>2</a:t>
            </a:r>
            <a:r>
              <a:rPr lang="en-US" baseline="0" dirty="0"/>
              <a:t>, we found a significant interaction between oxygen and CO</a:t>
            </a:r>
            <a:r>
              <a:rPr lang="en-US" baseline="-25000" dirty="0"/>
              <a:t>2</a:t>
            </a:r>
            <a:endParaRPr lang="en-US" baseline="0" dirty="0"/>
          </a:p>
          <a:p>
            <a:r>
              <a:rPr lang="en-US" baseline="0" dirty="0"/>
              <a:t>-</a:t>
            </a:r>
            <a:endParaRPr lang="en-US" baseline="-25000" dirty="0"/>
          </a:p>
        </p:txBody>
      </p:sp>
      <p:sp>
        <p:nvSpPr>
          <p:cNvPr id="4" name="Slide Number Placeholder 3"/>
          <p:cNvSpPr>
            <a:spLocks noGrp="1"/>
          </p:cNvSpPr>
          <p:nvPr>
            <p:ph type="sldNum" sz="quarter" idx="5"/>
          </p:nvPr>
        </p:nvSpPr>
        <p:spPr/>
        <p:txBody>
          <a:bodyPr/>
          <a:lstStyle/>
          <a:p>
            <a:fld id="{635149E3-1623-4319-96B6-34A5B339AD54}" type="slidenum">
              <a:rPr lang="en-US" smtClean="0"/>
              <a:t>18</a:t>
            </a:fld>
            <a:endParaRPr lang="en-US"/>
          </a:p>
        </p:txBody>
      </p:sp>
    </p:spTree>
    <p:extLst>
      <p:ext uri="{BB962C8B-B14F-4D97-AF65-F5344CB8AC3E}">
        <p14:creationId xmlns:p14="http://schemas.microsoft.com/office/powerpoint/2010/main" val="218683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-Shows the importance of </a:t>
            </a:r>
            <a:r>
              <a:rPr lang="en-US" dirty="0" err="1"/>
              <a:t>multistressor</a:t>
            </a:r>
            <a:r>
              <a:rPr lang="en-US" dirty="0"/>
              <a:t> experiments, because at low CO2 there was no hypoxia effect but adding high CO2 brought about a hypoxia effect</a:t>
            </a:r>
            <a:endParaRPr lang="en-US" baseline="-25000" dirty="0"/>
          </a:p>
        </p:txBody>
      </p:sp>
      <p:sp>
        <p:nvSpPr>
          <p:cNvPr id="4" name="Slide Number Placeholder 3"/>
          <p:cNvSpPr>
            <a:spLocks noGrp="1"/>
          </p:cNvSpPr>
          <p:nvPr>
            <p:ph type="sldNum" sz="quarter" idx="5"/>
          </p:nvPr>
        </p:nvSpPr>
        <p:spPr/>
        <p:txBody>
          <a:bodyPr/>
          <a:lstStyle/>
          <a:p>
            <a:fld id="{635149E3-1623-4319-96B6-34A5B339AD54}" type="slidenum">
              <a:rPr lang="en-US" smtClean="0"/>
              <a:t>19</a:t>
            </a:fld>
            <a:endParaRPr lang="en-US"/>
          </a:p>
        </p:txBody>
      </p:sp>
    </p:spTree>
    <p:extLst>
      <p:ext uri="{BB962C8B-B14F-4D97-AF65-F5344CB8AC3E}">
        <p14:creationId xmlns:p14="http://schemas.microsoft.com/office/powerpoint/2010/main" val="25971859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we did not see such an interaction for larvae</a:t>
            </a:r>
          </a:p>
          <a:p>
            <a:r>
              <a:rPr lang="en-US" dirty="0"/>
              <a:t>-Mention that we didn’t have larvae for the lowest DO level because none survived hatching. </a:t>
            </a:r>
          </a:p>
        </p:txBody>
      </p:sp>
      <p:sp>
        <p:nvSpPr>
          <p:cNvPr id="4" name="Slide Number Placeholder 3"/>
          <p:cNvSpPr>
            <a:spLocks noGrp="1"/>
          </p:cNvSpPr>
          <p:nvPr>
            <p:ph type="sldNum" sz="quarter" idx="5"/>
          </p:nvPr>
        </p:nvSpPr>
        <p:spPr/>
        <p:txBody>
          <a:bodyPr/>
          <a:lstStyle/>
          <a:p>
            <a:fld id="{635149E3-1623-4319-96B6-34A5B339AD54}" type="slidenum">
              <a:rPr lang="en-US" smtClean="0"/>
              <a:t>20</a:t>
            </a:fld>
            <a:endParaRPr lang="en-US"/>
          </a:p>
        </p:txBody>
      </p:sp>
    </p:spTree>
    <p:extLst>
      <p:ext uri="{BB962C8B-B14F-4D97-AF65-F5344CB8AC3E}">
        <p14:creationId xmlns:p14="http://schemas.microsoft.com/office/powerpoint/2010/main" val="3242423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21</a:t>
            </a:fld>
            <a:endParaRPr lang="en-US"/>
          </a:p>
        </p:txBody>
      </p:sp>
    </p:spTree>
    <p:extLst>
      <p:ext uri="{BB962C8B-B14F-4D97-AF65-F5344CB8AC3E}">
        <p14:creationId xmlns:p14="http://schemas.microsoft.com/office/powerpoint/2010/main" val="32595458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again testing the hypothesis that metabolism increases with CO</a:t>
            </a:r>
            <a:r>
              <a:rPr lang="en-US" baseline="-25000" dirty="0"/>
              <a:t>2</a:t>
            </a:r>
            <a:r>
              <a:rPr lang="en-US" baseline="0" dirty="0"/>
              <a:t> – repeating experiments is important because of past evidence that responses vary across experiments</a:t>
            </a:r>
          </a:p>
          <a:p>
            <a:r>
              <a:rPr lang="en-US" baseline="0" dirty="0"/>
              <a:t>-</a:t>
            </a:r>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24</a:t>
            </a:fld>
            <a:endParaRPr lang="en-US"/>
          </a:p>
        </p:txBody>
      </p:sp>
    </p:spTree>
    <p:extLst>
      <p:ext uri="{BB962C8B-B14F-4D97-AF65-F5344CB8AC3E}">
        <p14:creationId xmlns:p14="http://schemas.microsoft.com/office/powerpoint/2010/main" val="25685708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letters</a:t>
            </a:r>
          </a:p>
          <a:p>
            <a:r>
              <a:rPr lang="en-US" dirty="0"/>
              <a:t>Only Exp 2 (22C) were affected – maybe because the high CO2 level is higher in that experiment, maybe a threshold between 3600 and 4200</a:t>
            </a:r>
          </a:p>
          <a:p>
            <a:pPr marL="0" marR="0">
              <a:spcBef>
                <a:spcPts val="0"/>
              </a:spcBef>
              <a:spcAft>
                <a:spcPts val="0"/>
              </a:spcAft>
            </a:pPr>
            <a:r>
              <a:rPr lang="en-US" dirty="0"/>
              <a:t>The method used to acidify the treatments in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pH</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pCO</a:t>
            </a:r>
            <a:r>
              <a:rPr lang="en-US" sz="1800" b="1" baseline="-25000" dirty="0">
                <a:effectLst/>
                <a:latin typeface="Times New Roman" panose="02020603050405020304" pitchFamily="18" charset="0"/>
                <a:ea typeface="Calibri" panose="020F0502020204030204" pitchFamily="34" charset="0"/>
                <a:cs typeface="Times New Roman" panose="02020603050405020304" pitchFamily="18" charset="0"/>
              </a:rPr>
              <a:t>2</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(µatm)</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Temperature (°C)</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Amb</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Mod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High</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Amb</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Mod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High</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Target levels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8.1</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7.5</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7.2</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450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2000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4000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24 (Exp. 1),</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22 (Exp. 2)</a:t>
            </a: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Exp. 1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7.94</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7.41</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7.13</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680.0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1683.0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3609.1</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23.8</a:t>
            </a: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Exp. 2</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8.08</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7.39</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7.09</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441.7</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2299.2</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4530.9</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22.3</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25</a:t>
            </a:fld>
            <a:endParaRPr lang="en-US"/>
          </a:p>
        </p:txBody>
      </p:sp>
    </p:spTree>
    <p:extLst>
      <p:ext uri="{BB962C8B-B14F-4D97-AF65-F5344CB8AC3E}">
        <p14:creationId xmlns:p14="http://schemas.microsoft.com/office/powerpoint/2010/main" val="24572127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letters</a:t>
            </a:r>
          </a:p>
          <a:p>
            <a:r>
              <a:rPr lang="en-US" dirty="0"/>
              <a:t>Only Exp 2 (22C) were affected – maybe because the high CO2 level is higher in that experiment, maybe a threshold between 3600 and 4200</a:t>
            </a:r>
          </a:p>
          <a:p>
            <a:pPr marL="0" marR="0">
              <a:spcBef>
                <a:spcPts val="0"/>
              </a:spcBef>
              <a:spcAft>
                <a:spcPts val="0"/>
              </a:spcAft>
            </a:pPr>
            <a:r>
              <a:rPr lang="en-US" dirty="0"/>
              <a:t>The method used to acidify the treatments in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pH</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pCO</a:t>
            </a:r>
            <a:r>
              <a:rPr lang="en-US" sz="1800" b="1" baseline="-25000" dirty="0">
                <a:effectLst/>
                <a:latin typeface="Times New Roman" panose="02020603050405020304" pitchFamily="18" charset="0"/>
                <a:ea typeface="Calibri" panose="020F0502020204030204" pitchFamily="34" charset="0"/>
                <a:cs typeface="Times New Roman" panose="02020603050405020304" pitchFamily="18" charset="0"/>
              </a:rPr>
              <a:t>2</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(µatm)</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Temperature (°C)</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Amb</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Mod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High</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Amb</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Mod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High</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Target levels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8.1</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7.5</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7.2</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450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2000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4000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24 (Exp. 1),</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22 (Exp. 2)</a:t>
            </a: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Exp. 1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7.94</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7.41</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7.13</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680.0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1683.0</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3609.1</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23.8</a:t>
            </a:r>
          </a:p>
          <a:p>
            <a:pPr marL="0" marR="0">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Exp. 2</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8.08</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7.39</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7.09</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441.7</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2299.2</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4530.9</a:t>
            </a: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22.3</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26</a:t>
            </a:fld>
            <a:endParaRPr lang="en-US"/>
          </a:p>
        </p:txBody>
      </p:sp>
    </p:spTree>
    <p:extLst>
      <p:ext uri="{BB962C8B-B14F-4D97-AF65-F5344CB8AC3E}">
        <p14:creationId xmlns:p14="http://schemas.microsoft.com/office/powerpoint/2010/main" val="6505591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third chapter I looked at a mechanism of pH regulation to get at the mechanisms that may help early life stages be largely tolerant of high CO2 and low pH</a:t>
            </a:r>
          </a:p>
        </p:txBody>
      </p:sp>
      <p:sp>
        <p:nvSpPr>
          <p:cNvPr id="4" name="Slide Number Placeholder 3"/>
          <p:cNvSpPr>
            <a:spLocks noGrp="1"/>
          </p:cNvSpPr>
          <p:nvPr>
            <p:ph type="sldNum" sz="quarter" idx="5"/>
          </p:nvPr>
        </p:nvSpPr>
        <p:spPr/>
        <p:txBody>
          <a:bodyPr/>
          <a:lstStyle/>
          <a:p>
            <a:fld id="{1977AEF4-B771-4948-BF17-D3980E5C00BA}" type="slidenum">
              <a:rPr lang="en-US" smtClean="0"/>
              <a:t>28</a:t>
            </a:fld>
            <a:endParaRPr lang="en-US"/>
          </a:p>
        </p:txBody>
      </p:sp>
    </p:spTree>
    <p:extLst>
      <p:ext uri="{BB962C8B-B14F-4D97-AF65-F5344CB8AC3E}">
        <p14:creationId xmlns:p14="http://schemas.microsoft.com/office/powerpoint/2010/main" val="4568997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-Ionocytes are also called chloride cells because they transport chloride ions for internal salinity regulation, but they do more than that</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32</a:t>
            </a:fld>
            <a:endParaRPr lang="en-US"/>
          </a:p>
        </p:txBody>
      </p:sp>
    </p:spTree>
    <p:extLst>
      <p:ext uri="{BB962C8B-B14F-4D97-AF65-F5344CB8AC3E}">
        <p14:creationId xmlns:p14="http://schemas.microsoft.com/office/powerpoint/2010/main" val="14296703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Ionocytes</a:t>
            </a:r>
            <a:r>
              <a:rPr lang="en-US" baseline="0" dirty="0"/>
              <a:t> are...</a:t>
            </a:r>
          </a:p>
          <a:p>
            <a:r>
              <a:rPr lang="en-US" baseline="0" dirty="0"/>
              <a:t>They occur on the skin while the gills are still developing then just in the gills. They use various enzymes to transport ions with or against concentration gradients, which often uses energy. </a:t>
            </a:r>
          </a:p>
          <a:p>
            <a:r>
              <a:rPr lang="en-US" baseline="0" dirty="0"/>
              <a:t>I stained these using immunohistochemistry, with an antibody that binds to the enzyme Na/K ATPase, and then count the abundance of cells per unit area. </a:t>
            </a:r>
            <a:endParaRPr lang="en-US" dirty="0"/>
          </a:p>
        </p:txBody>
      </p:sp>
      <p:sp>
        <p:nvSpPr>
          <p:cNvPr id="4" name="Slide Number Placeholder 3"/>
          <p:cNvSpPr>
            <a:spLocks noGrp="1"/>
          </p:cNvSpPr>
          <p:nvPr>
            <p:ph type="sldNum" sz="quarter" idx="10"/>
          </p:nvPr>
        </p:nvSpPr>
        <p:spPr/>
        <p:txBody>
          <a:bodyPr/>
          <a:lstStyle/>
          <a:p>
            <a:fld id="{6D95B8E5-6967-461C-8ACB-F9D3CE1C4D26}" type="slidenum">
              <a:rPr lang="en-US" smtClean="0"/>
              <a:t>33</a:t>
            </a:fld>
            <a:endParaRPr lang="en-US"/>
          </a:p>
        </p:txBody>
      </p:sp>
    </p:spTree>
    <p:extLst>
      <p:ext uri="{BB962C8B-B14F-4D97-AF65-F5344CB8AC3E}">
        <p14:creationId xmlns:p14="http://schemas.microsoft.com/office/powerpoint/2010/main" val="2410277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-Silversides live in estuaries and coastal waters along the east coast, and the ones I did my research on are from bays and estuaries connected to Long Island Sound</a:t>
            </a:r>
          </a:p>
          <a:p>
            <a:r>
              <a:rPr lang="en-US" dirty="0"/>
              <a:t>-This area is experiencing a combination of gradual global changes and more intense, fluctuating conditions</a:t>
            </a:r>
          </a:p>
          <a:p>
            <a:r>
              <a:rPr lang="en-US" dirty="0"/>
              <a:t>-At the same time, the waters off the Northeast US are some of the fastest warming waters worldwide</a:t>
            </a:r>
          </a:p>
          <a:p>
            <a:r>
              <a:rPr lang="en-US" dirty="0"/>
              <a:t>-Long island is here – not as bad as Gulf of Maine and north but still has warmed by about 2 or more degrees FAHRENHEIT</a:t>
            </a:r>
          </a:p>
        </p:txBody>
      </p:sp>
      <p:sp>
        <p:nvSpPr>
          <p:cNvPr id="4" name="Slide Number Placeholder 3"/>
          <p:cNvSpPr>
            <a:spLocks noGrp="1"/>
          </p:cNvSpPr>
          <p:nvPr>
            <p:ph type="sldNum" sz="quarter" idx="5"/>
          </p:nvPr>
        </p:nvSpPr>
        <p:spPr/>
        <p:txBody>
          <a:bodyPr/>
          <a:lstStyle/>
          <a:p>
            <a:fld id="{1977AEF4-B771-4948-BF17-D3980E5C00BA}" type="slidenum">
              <a:rPr lang="en-US" smtClean="0"/>
              <a:t>3</a:t>
            </a:fld>
            <a:endParaRPr lang="en-US"/>
          </a:p>
        </p:txBody>
      </p:sp>
    </p:spTree>
    <p:extLst>
      <p:ext uri="{BB962C8B-B14F-4D97-AF65-F5344CB8AC3E}">
        <p14:creationId xmlns:p14="http://schemas.microsoft.com/office/powerpoint/2010/main" val="1611698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also more energy being used on </a:t>
            </a:r>
            <a:r>
              <a:rPr lang="en-US" dirty="0" err="1"/>
              <a:t>ph</a:t>
            </a:r>
            <a:r>
              <a:rPr lang="en-US" dirty="0"/>
              <a:t> reg</a:t>
            </a:r>
          </a:p>
          <a:p>
            <a:r>
              <a:rPr lang="en-US" dirty="0"/>
              <a:t>-Why did we look at yolk separately? </a:t>
            </a:r>
          </a:p>
        </p:txBody>
      </p:sp>
      <p:sp>
        <p:nvSpPr>
          <p:cNvPr id="4" name="Slide Number Placeholder 3"/>
          <p:cNvSpPr>
            <a:spLocks noGrp="1"/>
          </p:cNvSpPr>
          <p:nvPr>
            <p:ph type="sldNum" sz="quarter" idx="5"/>
          </p:nvPr>
        </p:nvSpPr>
        <p:spPr/>
        <p:txBody>
          <a:bodyPr/>
          <a:lstStyle/>
          <a:p>
            <a:fld id="{1977AEF4-B771-4948-BF17-D3980E5C00BA}" type="slidenum">
              <a:rPr lang="en-US" smtClean="0"/>
              <a:t>34</a:t>
            </a:fld>
            <a:endParaRPr lang="en-US"/>
          </a:p>
        </p:txBody>
      </p:sp>
    </p:spTree>
    <p:extLst>
      <p:ext uri="{BB962C8B-B14F-4D97-AF65-F5344CB8AC3E}">
        <p14:creationId xmlns:p14="http://schemas.microsoft.com/office/powerpoint/2010/main" val="13985625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again, we saw this type of interaction: where at some temperatures CO2 had an effect and at others it didn’t. </a:t>
            </a:r>
          </a:p>
        </p:txBody>
      </p:sp>
      <p:sp>
        <p:nvSpPr>
          <p:cNvPr id="4" name="Slide Number Placeholder 3"/>
          <p:cNvSpPr>
            <a:spLocks noGrp="1"/>
          </p:cNvSpPr>
          <p:nvPr>
            <p:ph type="sldNum" sz="quarter" idx="5"/>
          </p:nvPr>
        </p:nvSpPr>
        <p:spPr/>
        <p:txBody>
          <a:bodyPr/>
          <a:lstStyle/>
          <a:p>
            <a:fld id="{1977AEF4-B771-4948-BF17-D3980E5C00BA}" type="slidenum">
              <a:rPr lang="en-US" smtClean="0"/>
              <a:t>37</a:t>
            </a:fld>
            <a:endParaRPr lang="en-US"/>
          </a:p>
        </p:txBody>
      </p:sp>
    </p:spTree>
    <p:extLst>
      <p:ext uri="{BB962C8B-B14F-4D97-AF65-F5344CB8AC3E}">
        <p14:creationId xmlns:p14="http://schemas.microsoft.com/office/powerpoint/2010/main" val="32814219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looking at the ionocytes we were able to get a better idea of how energy is being used to maintain a constant internal pH despite high CO2 in the water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of these temperatures are ones they already experience for much of the spring and summer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lack of CO2 response at higher temperatures may suggest that they will be less capable of tolerating high CO2 later in the season and as water becomes warmer, but it could also suggest that at higher temperatures they may have a tradeoff of lower survival but the ones that survive save energy by having fewer ionocytes.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are making the assumption that more ionocytes = more energy spent, but it is possible that they also respond to environmental conditions by changing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amount of various enzymes they produce (gene exp) or by changing how active those enzymes are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more work needs to be done to confirm this assumption</a:t>
            </a:r>
          </a:p>
          <a:p>
            <a:r>
              <a:rPr lang="en-US" dirty="0"/>
              <a:t>-Maybe since they have fewer ionocytes they are doing more with each ionocyte to maintain acid-base balance</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40</a:t>
            </a:fld>
            <a:endParaRPr lang="en-US"/>
          </a:p>
        </p:txBody>
      </p:sp>
    </p:spTree>
    <p:extLst>
      <p:ext uri="{BB962C8B-B14F-4D97-AF65-F5344CB8AC3E}">
        <p14:creationId xmlns:p14="http://schemas.microsoft.com/office/powerpoint/2010/main" val="38776848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err="1"/>
              <a:t>DEBkiss</a:t>
            </a:r>
            <a:r>
              <a:rPr lang="en-US" dirty="0"/>
              <a:t> uses size thresholds to turn on or off different parts of the energy budget by life stage</a:t>
            </a:r>
          </a:p>
          <a:p>
            <a:r>
              <a:rPr lang="en-US" dirty="0"/>
              <a:t>-E.g. when size at puberty is reached, energy begins to be allocated to egg production</a:t>
            </a:r>
          </a:p>
        </p:txBody>
      </p:sp>
      <p:sp>
        <p:nvSpPr>
          <p:cNvPr id="4" name="Slide Number Placeholder 3"/>
          <p:cNvSpPr>
            <a:spLocks noGrp="1"/>
          </p:cNvSpPr>
          <p:nvPr>
            <p:ph type="sldNum" sz="quarter" idx="5"/>
          </p:nvPr>
        </p:nvSpPr>
        <p:spPr/>
        <p:txBody>
          <a:bodyPr/>
          <a:lstStyle/>
          <a:p>
            <a:fld id="{1977AEF4-B771-4948-BF17-D3980E5C00BA}" type="slidenum">
              <a:rPr lang="en-US" smtClean="0"/>
              <a:t>44</a:t>
            </a:fld>
            <a:endParaRPr lang="en-US"/>
          </a:p>
        </p:txBody>
      </p:sp>
    </p:spTree>
    <p:extLst>
      <p:ext uri="{BB962C8B-B14F-4D97-AF65-F5344CB8AC3E}">
        <p14:creationId xmlns:p14="http://schemas.microsoft.com/office/powerpoint/2010/main" val="12433452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added survival to the model, with embryos having a higher mortality parameter than post-hatching fish</a:t>
            </a:r>
          </a:p>
        </p:txBody>
      </p:sp>
      <p:sp>
        <p:nvSpPr>
          <p:cNvPr id="4" name="Slide Number Placeholder 3"/>
          <p:cNvSpPr>
            <a:spLocks noGrp="1"/>
          </p:cNvSpPr>
          <p:nvPr>
            <p:ph type="sldNum" sz="quarter" idx="5"/>
          </p:nvPr>
        </p:nvSpPr>
        <p:spPr/>
        <p:txBody>
          <a:bodyPr/>
          <a:lstStyle/>
          <a:p>
            <a:fld id="{1977AEF4-B771-4948-BF17-D3980E5C00BA}" type="slidenum">
              <a:rPr lang="en-US" smtClean="0"/>
              <a:t>45</a:t>
            </a:fld>
            <a:endParaRPr lang="en-US"/>
          </a:p>
        </p:txBody>
      </p:sp>
    </p:spTree>
    <p:extLst>
      <p:ext uri="{BB962C8B-B14F-4D97-AF65-F5344CB8AC3E}">
        <p14:creationId xmlns:p14="http://schemas.microsoft.com/office/powerpoint/2010/main" val="3113198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estimate the parameters for the model using data from fish reared in fully oxygenated water</a:t>
            </a:r>
          </a:p>
          <a:p>
            <a:r>
              <a:rPr lang="en-US" dirty="0"/>
              <a:t>-The dots represent the data points we have from experiments that have been published</a:t>
            </a:r>
          </a:p>
          <a:p>
            <a:r>
              <a:rPr lang="en-US" dirty="0"/>
              <a:t>-The lines are the predicted values of these same variables</a:t>
            </a:r>
          </a:p>
          <a:p>
            <a:r>
              <a:rPr lang="en-US" dirty="0"/>
              <a:t>-The model tries out different parameter values, calculates the predicted lines, and keeps repeating this until the distance between the predicted lines and the actual data is as low as possible</a:t>
            </a:r>
          </a:p>
        </p:txBody>
      </p:sp>
      <p:sp>
        <p:nvSpPr>
          <p:cNvPr id="4" name="Slide Number Placeholder 3"/>
          <p:cNvSpPr>
            <a:spLocks noGrp="1"/>
          </p:cNvSpPr>
          <p:nvPr>
            <p:ph type="sldNum" sz="quarter" idx="5"/>
          </p:nvPr>
        </p:nvSpPr>
        <p:spPr/>
        <p:txBody>
          <a:bodyPr/>
          <a:lstStyle/>
          <a:p>
            <a:fld id="{1977AEF4-B771-4948-BF17-D3980E5C00BA}" type="slidenum">
              <a:rPr lang="en-US" smtClean="0"/>
              <a:t>46</a:t>
            </a:fld>
            <a:endParaRPr lang="en-US"/>
          </a:p>
        </p:txBody>
      </p:sp>
    </p:spTree>
    <p:extLst>
      <p:ext uri="{BB962C8B-B14F-4D97-AF65-F5344CB8AC3E}">
        <p14:creationId xmlns:p14="http://schemas.microsoft.com/office/powerpoint/2010/main" val="40404031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zoomed in on only the first 30 days of their life and added the data from three low oxygen levels</a:t>
            </a:r>
          </a:p>
          <a:p>
            <a:r>
              <a:rPr lang="en-US" dirty="0"/>
              <a:t>-Because the experiments were only on embryos and larvae, we don’t have reproduction – just total length, egg yolk depletion, and survival over time</a:t>
            </a:r>
          </a:p>
          <a:p>
            <a:r>
              <a:rPr lang="en-US" dirty="0"/>
              <a:t>-Then we use a correction factor to change each parameter so it either increases or decreases as oxygen gets lower, and try to see what parameters we have to change to get the closest fit to the data</a:t>
            </a:r>
          </a:p>
        </p:txBody>
      </p:sp>
      <p:sp>
        <p:nvSpPr>
          <p:cNvPr id="4" name="Slide Number Placeholder 3"/>
          <p:cNvSpPr>
            <a:spLocks noGrp="1"/>
          </p:cNvSpPr>
          <p:nvPr>
            <p:ph type="sldNum" sz="quarter" idx="5"/>
          </p:nvPr>
        </p:nvSpPr>
        <p:spPr/>
        <p:txBody>
          <a:bodyPr/>
          <a:lstStyle/>
          <a:p>
            <a:fld id="{1977AEF4-B771-4948-BF17-D3980E5C00BA}" type="slidenum">
              <a:rPr lang="en-US" smtClean="0"/>
              <a:t>47</a:t>
            </a:fld>
            <a:endParaRPr lang="en-US"/>
          </a:p>
        </p:txBody>
      </p:sp>
    </p:spTree>
    <p:extLst>
      <p:ext uri="{BB962C8B-B14F-4D97-AF65-F5344CB8AC3E}">
        <p14:creationId xmlns:p14="http://schemas.microsoft.com/office/powerpoint/2010/main" val="22051150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came from this study by Emma Cross, Christopher Murray, and Hannes Baumann</a:t>
            </a:r>
          </a:p>
          <a:p>
            <a:r>
              <a:rPr lang="en-US" dirty="0"/>
              <a:t>-They used CO2 and oxygen treatments, but we only used the data from the control CO2 level</a:t>
            </a:r>
          </a:p>
          <a:p>
            <a:r>
              <a:rPr lang="en-US" dirty="0"/>
              <a:t>-Their study showed (these effects)</a:t>
            </a:r>
          </a:p>
        </p:txBody>
      </p:sp>
      <p:sp>
        <p:nvSpPr>
          <p:cNvPr id="4" name="Slide Number Placeholder 3"/>
          <p:cNvSpPr>
            <a:spLocks noGrp="1"/>
          </p:cNvSpPr>
          <p:nvPr>
            <p:ph type="sldNum" sz="quarter" idx="5"/>
          </p:nvPr>
        </p:nvSpPr>
        <p:spPr/>
        <p:txBody>
          <a:bodyPr/>
          <a:lstStyle/>
          <a:p>
            <a:fld id="{1977AEF4-B771-4948-BF17-D3980E5C00BA}" type="slidenum">
              <a:rPr lang="en-US" smtClean="0"/>
              <a:t>48</a:t>
            </a:fld>
            <a:endParaRPr lang="en-US"/>
          </a:p>
        </p:txBody>
      </p:sp>
    </p:spTree>
    <p:extLst>
      <p:ext uri="{BB962C8B-B14F-4D97-AF65-F5344CB8AC3E}">
        <p14:creationId xmlns:p14="http://schemas.microsoft.com/office/powerpoint/2010/main" val="24401918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hypothesized that changing one or more of these five parameters could enable to model to reproduce the hypoxia effects on growth, egg yolk depletion, and survival</a:t>
            </a:r>
          </a:p>
          <a:p>
            <a:r>
              <a:rPr lang="en-US" dirty="0"/>
              <a:t>-Assimilation – the rate at which assimilated food is flowing into the energy budget</a:t>
            </a:r>
          </a:p>
          <a:p>
            <a:r>
              <a:rPr lang="en-US" dirty="0"/>
              <a:t>-Somatic maintenance – the costs of activity and maintaining homeostasis</a:t>
            </a:r>
          </a:p>
          <a:p>
            <a:r>
              <a:rPr lang="en-US" dirty="0"/>
              <a:t>-Conversion efficiency – for every unit of assimilates that flows towards growth, how much does the body size increase vs how much is wasted on overhead costs</a:t>
            </a:r>
          </a:p>
          <a:p>
            <a:r>
              <a:rPr lang="en-US" dirty="0"/>
              <a:t>-Mortality rates – what proportion of embryos and larvae die for every unit of time, or what is the risk of dying</a:t>
            </a:r>
          </a:p>
          <a:p>
            <a:r>
              <a:rPr lang="en-US" dirty="0"/>
              <a:t>-Applied a correction factor to each parameter and combination of these parameters, estimated a parameter controlling the shape of the correction factor, and used AIC to tell us which version of the model provided the best fit</a:t>
            </a:r>
          </a:p>
        </p:txBody>
      </p:sp>
      <p:sp>
        <p:nvSpPr>
          <p:cNvPr id="4" name="Slide Number Placeholder 3"/>
          <p:cNvSpPr>
            <a:spLocks noGrp="1"/>
          </p:cNvSpPr>
          <p:nvPr>
            <p:ph type="sldNum" sz="quarter" idx="5"/>
          </p:nvPr>
        </p:nvSpPr>
        <p:spPr/>
        <p:txBody>
          <a:bodyPr/>
          <a:lstStyle/>
          <a:p>
            <a:fld id="{1977AEF4-B771-4948-BF17-D3980E5C00BA}" type="slidenum">
              <a:rPr lang="en-US" smtClean="0"/>
              <a:t>50</a:t>
            </a:fld>
            <a:endParaRPr lang="en-US"/>
          </a:p>
        </p:txBody>
      </p:sp>
    </p:spTree>
    <p:extLst>
      <p:ext uri="{BB962C8B-B14F-4D97-AF65-F5344CB8AC3E}">
        <p14:creationId xmlns:p14="http://schemas.microsoft.com/office/powerpoint/2010/main" val="2871600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means that the most likely reason for the observed changes in growth, survival, and hatch timing is that more energy is wasted under hypoxic conditions</a:t>
            </a:r>
          </a:p>
          <a:p>
            <a:r>
              <a:rPr lang="en-US" dirty="0"/>
              <a:t>-This could be because less ATP is produced when anaerobic metabolism is used when there isn’t enough oxygen</a:t>
            </a:r>
          </a:p>
          <a:p>
            <a:r>
              <a:rPr lang="en-US" dirty="0"/>
              <a:t>-Wasting more energy means that as the yolk gets used up, less of it is going towards growth </a:t>
            </a:r>
          </a:p>
          <a:p>
            <a:r>
              <a:rPr lang="en-US" dirty="0"/>
              <a:t>-Because the use of the yolk is slower at a smaller body size, it also delays hatching</a:t>
            </a:r>
          </a:p>
          <a:p>
            <a:r>
              <a:rPr lang="en-US" dirty="0"/>
              <a:t>-Adjusting maintenance for hypoxia did not do a good job of replicating the effects on growth, hatching, and survival</a:t>
            </a:r>
          </a:p>
          <a:p>
            <a:r>
              <a:rPr lang="en-US" dirty="0"/>
              <a:t>-But assimilation did almost as well as conversion efficiency, and this is because assimilation has very similar role in the energy budget</a:t>
            </a:r>
          </a:p>
          <a:p>
            <a:r>
              <a:rPr lang="en-US" dirty="0"/>
              <a:t>-It affects the growth rate because it determines the rate at which yolk or food are used up, and yolk depletion influences hatch timing</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51</a:t>
            </a:fld>
            <a:endParaRPr lang="en-US"/>
          </a:p>
        </p:txBody>
      </p:sp>
    </p:spTree>
    <p:extLst>
      <p:ext uri="{BB962C8B-B14F-4D97-AF65-F5344CB8AC3E}">
        <p14:creationId xmlns:p14="http://schemas.microsoft.com/office/powerpoint/2010/main" val="862443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-Warmer water holds less dissolved oxygen</a:t>
            </a:r>
          </a:p>
          <a:p>
            <a:r>
              <a:rPr lang="en-US" dirty="0"/>
              <a:t>-This is contributing to widespread ocean deoxygenation worldwide, and hypoxic ‘dead’ zones that cause fish kills like this are becoming more common</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4</a:t>
            </a:fld>
            <a:endParaRPr lang="en-US"/>
          </a:p>
        </p:txBody>
      </p:sp>
    </p:spTree>
    <p:extLst>
      <p:ext uri="{BB962C8B-B14F-4D97-AF65-F5344CB8AC3E}">
        <p14:creationId xmlns:p14="http://schemas.microsoft.com/office/powerpoint/2010/main" val="8483815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lowest DO level, conversion efficiency is 58% of what it was at </a:t>
            </a:r>
            <a:r>
              <a:rPr lang="en-US" dirty="0" err="1"/>
              <a:t>normoxia</a:t>
            </a:r>
            <a:r>
              <a:rPr lang="en-US" dirty="0"/>
              <a:t>, </a:t>
            </a:r>
          </a:p>
          <a:p>
            <a:r>
              <a:rPr lang="en-US" dirty="0"/>
              <a:t>And mortality rates are 1.73 times higher (or 73% greater) </a:t>
            </a:r>
          </a:p>
        </p:txBody>
      </p:sp>
      <p:sp>
        <p:nvSpPr>
          <p:cNvPr id="4" name="Slide Number Placeholder 3"/>
          <p:cNvSpPr>
            <a:spLocks noGrp="1"/>
          </p:cNvSpPr>
          <p:nvPr>
            <p:ph type="sldNum" sz="quarter" idx="5"/>
          </p:nvPr>
        </p:nvSpPr>
        <p:spPr/>
        <p:txBody>
          <a:bodyPr/>
          <a:lstStyle/>
          <a:p>
            <a:fld id="{1977AEF4-B771-4948-BF17-D3980E5C00BA}" type="slidenum">
              <a:rPr lang="en-US" smtClean="0"/>
              <a:t>52</a:t>
            </a:fld>
            <a:endParaRPr lang="en-US"/>
          </a:p>
        </p:txBody>
      </p:sp>
    </p:spTree>
    <p:extLst>
      <p:ext uri="{BB962C8B-B14F-4D97-AF65-F5344CB8AC3E}">
        <p14:creationId xmlns:p14="http://schemas.microsoft.com/office/powerpoint/2010/main" val="39759564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does this actually tell us about how hypoxia affects silversides?</a:t>
            </a:r>
          </a:p>
          <a:p>
            <a:r>
              <a:rPr lang="en-US" dirty="0"/>
              <a:t>-It tells us that more energy is wasted, possibly because under hypoxia they use more anaerobic metabolism, which has a much lower energy yield than aerobic</a:t>
            </a:r>
          </a:p>
          <a:p>
            <a:r>
              <a:rPr lang="en-US" dirty="0"/>
              <a:t>-It tells us that the fish may need more food after experiencing temporary hypoxia if they want to compensate for the lower efficiency </a:t>
            </a:r>
          </a:p>
          <a:p>
            <a:r>
              <a:rPr lang="en-US" dirty="0"/>
              <a:t>-It also has implications for their ability to develop organs and cells, such as ionocytes, which could in turn affect their ability to cope with acidification – and may explain why hypoxia counteracted the increase in metabolism we saw with acidification in Chapter 1. </a:t>
            </a:r>
          </a:p>
          <a:p>
            <a:r>
              <a:rPr lang="en-US" dirty="0"/>
              <a:t>-There may be some other ways that survival is impacted, such as through toxic byproducts of anaerobic metabolism not being removed sufficiently</a:t>
            </a:r>
          </a:p>
          <a:p>
            <a:r>
              <a:rPr lang="en-US" dirty="0"/>
              <a:t>Or developmental issues such as deformities or failure to fully develop certain organs by the time the yolk is depleted (which would be indirectly related to conversion efficiency as well)</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53</a:t>
            </a:fld>
            <a:endParaRPr lang="en-US"/>
          </a:p>
        </p:txBody>
      </p:sp>
    </p:spTree>
    <p:extLst>
      <p:ext uri="{BB962C8B-B14F-4D97-AF65-F5344CB8AC3E}">
        <p14:creationId xmlns:p14="http://schemas.microsoft.com/office/powerpoint/2010/main" val="10283151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-Saw most of the negative effects of acidification at the embryo stage – hatching may be an important bottleneck</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56</a:t>
            </a:fld>
            <a:endParaRPr lang="en-US"/>
          </a:p>
        </p:txBody>
      </p:sp>
    </p:spTree>
    <p:extLst>
      <p:ext uri="{BB962C8B-B14F-4D97-AF65-F5344CB8AC3E}">
        <p14:creationId xmlns:p14="http://schemas.microsoft.com/office/powerpoint/2010/main" val="21693776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key to this is likely the fact that they live in a highly variable environment where they periodically experience extreme conditions and have survived thus far</a:t>
            </a:r>
          </a:p>
          <a:p>
            <a:r>
              <a:rPr lang="en-US" dirty="0"/>
              <a:t>-Genetic variability seems to allow enough to survive that they can produce future generations</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57</a:t>
            </a:fld>
            <a:endParaRPr lang="en-US"/>
          </a:p>
        </p:txBody>
      </p:sp>
    </p:spTree>
    <p:extLst>
      <p:ext uri="{BB962C8B-B14F-4D97-AF65-F5344CB8AC3E}">
        <p14:creationId xmlns:p14="http://schemas.microsoft.com/office/powerpoint/2010/main" val="10448856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may still be energetic tradeoffs – if they are spending more energy on maintaining homeostasis, or if the less-efficient anaerobic metabolism must be used more often, there is less energy left for growth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-Looking at the underlying mechanisms helped us understand what the fish are doing to compensate and sometimes allow them to survive and grow well while experiencing stressors</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58</a:t>
            </a:fld>
            <a:endParaRPr lang="en-US"/>
          </a:p>
        </p:txBody>
      </p:sp>
    </p:spTree>
    <p:extLst>
      <p:ext uri="{BB962C8B-B14F-4D97-AF65-F5344CB8AC3E}">
        <p14:creationId xmlns:p14="http://schemas.microsoft.com/office/powerpoint/2010/main" val="42513290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 at their food consumption while also measuring things like ionocyte density or metabolism, to see if they consume additional food to compensate for chronic or temporary stressor exposure</a:t>
            </a:r>
          </a:p>
          <a:p>
            <a:r>
              <a:rPr lang="en-US" dirty="0"/>
              <a:t>-Look at these results in the context of ecosystem and observed conditions in actual bodies of water</a:t>
            </a:r>
          </a:p>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59</a:t>
            </a:fld>
            <a:endParaRPr lang="en-US"/>
          </a:p>
        </p:txBody>
      </p:sp>
    </p:spTree>
    <p:extLst>
      <p:ext uri="{BB962C8B-B14F-4D97-AF65-F5344CB8AC3E}">
        <p14:creationId xmlns:p14="http://schemas.microsoft.com/office/powerpoint/2010/main" val="7253043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62</a:t>
            </a:fld>
            <a:endParaRPr lang="en-US"/>
          </a:p>
        </p:txBody>
      </p:sp>
    </p:spTree>
    <p:extLst>
      <p:ext uri="{BB962C8B-B14F-4D97-AF65-F5344CB8AC3E}">
        <p14:creationId xmlns:p14="http://schemas.microsoft.com/office/powerpoint/2010/main" val="33257547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63</a:t>
            </a:fld>
            <a:endParaRPr lang="en-US"/>
          </a:p>
        </p:txBody>
      </p:sp>
    </p:spTree>
    <p:extLst>
      <p:ext uri="{BB962C8B-B14F-4D97-AF65-F5344CB8AC3E}">
        <p14:creationId xmlns:p14="http://schemas.microsoft.com/office/powerpoint/2010/main" val="262419841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77AEF4-B771-4948-BF17-D3980E5C00BA}" type="slidenum">
              <a:rPr lang="en-US" smtClean="0"/>
              <a:t>64</a:t>
            </a:fld>
            <a:endParaRPr lang="en-US"/>
          </a:p>
        </p:txBody>
      </p:sp>
    </p:spTree>
    <p:extLst>
      <p:ext uri="{BB962C8B-B14F-4D97-AF65-F5344CB8AC3E}">
        <p14:creationId xmlns:p14="http://schemas.microsoft.com/office/powerpoint/2010/main" val="18453614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Ionocytes</a:t>
            </a:r>
            <a:r>
              <a:rPr lang="en-US" baseline="0" dirty="0"/>
              <a:t> are...</a:t>
            </a:r>
          </a:p>
          <a:p>
            <a:r>
              <a:rPr lang="en-US" baseline="0" dirty="0"/>
              <a:t>They occur on the skin while the gills are still developing then just in the gills. They use various enzymes to transport ions with or against concentration gradients, which often uses energy. </a:t>
            </a:r>
          </a:p>
          <a:p>
            <a:r>
              <a:rPr lang="en-US" baseline="0" dirty="0"/>
              <a:t>I stained these using immunohistochemistry, with an antibody that binds to the enzyme Na/K ATPase, and then count the abundance of cells per unit area. </a:t>
            </a:r>
            <a:endParaRPr lang="en-US" dirty="0"/>
          </a:p>
        </p:txBody>
      </p:sp>
      <p:sp>
        <p:nvSpPr>
          <p:cNvPr id="4" name="Slide Number Placeholder 3"/>
          <p:cNvSpPr>
            <a:spLocks noGrp="1"/>
          </p:cNvSpPr>
          <p:nvPr>
            <p:ph type="sldNum" sz="quarter" idx="10"/>
          </p:nvPr>
        </p:nvSpPr>
        <p:spPr/>
        <p:txBody>
          <a:bodyPr/>
          <a:lstStyle/>
          <a:p>
            <a:fld id="{6D95B8E5-6967-461C-8ACB-F9D3CE1C4D26}" type="slidenum">
              <a:rPr lang="en-US" smtClean="0"/>
              <a:t>67</a:t>
            </a:fld>
            <a:endParaRPr lang="en-US"/>
          </a:p>
        </p:txBody>
      </p:sp>
    </p:spTree>
    <p:extLst>
      <p:ext uri="{BB962C8B-B14F-4D97-AF65-F5344CB8AC3E}">
        <p14:creationId xmlns:p14="http://schemas.microsoft.com/office/powerpoint/2010/main" val="30264453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-Ocean acidification is gradually decreasing the pH in the ocean worldwide. As CO2 from GHG emissions dissolves into the water, CO2 goes up and pH goes down. </a:t>
            </a:r>
          </a:p>
        </p:txBody>
      </p:sp>
      <p:sp>
        <p:nvSpPr>
          <p:cNvPr id="4" name="Slide Number Placeholder 3"/>
          <p:cNvSpPr>
            <a:spLocks noGrp="1"/>
          </p:cNvSpPr>
          <p:nvPr>
            <p:ph type="sldNum" sz="quarter" idx="5"/>
          </p:nvPr>
        </p:nvSpPr>
        <p:spPr/>
        <p:txBody>
          <a:bodyPr/>
          <a:lstStyle/>
          <a:p>
            <a:fld id="{1977AEF4-B771-4948-BF17-D3980E5C00BA}" type="slidenum">
              <a:rPr lang="en-US" smtClean="0"/>
              <a:t>5</a:t>
            </a:fld>
            <a:endParaRPr lang="en-US"/>
          </a:p>
        </p:txBody>
      </p:sp>
    </p:spTree>
    <p:extLst>
      <p:ext uri="{BB962C8B-B14F-4D97-AF65-F5344CB8AC3E}">
        <p14:creationId xmlns:p14="http://schemas.microsoft.com/office/powerpoint/2010/main" val="34193701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Ionocytes</a:t>
            </a:r>
            <a:r>
              <a:rPr lang="en-US" baseline="0" dirty="0"/>
              <a:t> are...</a:t>
            </a:r>
          </a:p>
          <a:p>
            <a:r>
              <a:rPr lang="en-US" baseline="0" dirty="0"/>
              <a:t>They occur on the skin while the gills are still developing then just in the gills. They use various enzymes to transport ions with or against concentration gradients, which often uses energy. </a:t>
            </a:r>
          </a:p>
          <a:p>
            <a:r>
              <a:rPr lang="en-US" baseline="0" dirty="0"/>
              <a:t>I stained these using immunohistochemistry, with an antibody that binds to the enzyme Na/K ATPase, and then count the abundance of cells per unit area. </a:t>
            </a:r>
            <a:endParaRPr lang="en-US" dirty="0"/>
          </a:p>
        </p:txBody>
      </p:sp>
      <p:sp>
        <p:nvSpPr>
          <p:cNvPr id="4" name="Slide Number Placeholder 3"/>
          <p:cNvSpPr>
            <a:spLocks noGrp="1"/>
          </p:cNvSpPr>
          <p:nvPr>
            <p:ph type="sldNum" sz="quarter" idx="10"/>
          </p:nvPr>
        </p:nvSpPr>
        <p:spPr/>
        <p:txBody>
          <a:bodyPr/>
          <a:lstStyle/>
          <a:p>
            <a:fld id="{6D95B8E5-6967-461C-8ACB-F9D3CE1C4D26}" type="slidenum">
              <a:rPr lang="en-US" smtClean="0"/>
              <a:t>68</a:t>
            </a:fld>
            <a:endParaRPr lang="en-US"/>
          </a:p>
        </p:txBody>
      </p:sp>
    </p:spTree>
    <p:extLst>
      <p:ext uri="{BB962C8B-B14F-4D97-AF65-F5344CB8AC3E}">
        <p14:creationId xmlns:p14="http://schemas.microsoft.com/office/powerpoint/2010/main" val="2634219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estuaries, which silverside offspring use as a nursery, these changes are happening on top of highly fluctuating and extreme conditions</a:t>
            </a:r>
          </a:p>
          <a:p>
            <a:r>
              <a:rPr lang="en-US" dirty="0"/>
              <a:t>-Warming causes stratification that can trap hypoxic waters at the bottom and prevent surface oxygen from reaching the bottom</a:t>
            </a:r>
          </a:p>
          <a:p>
            <a:r>
              <a:rPr lang="en-US" dirty="0"/>
              <a:t>-Coastal waters have a lot of respiration going on – both from densely populated marine life and microbial respiration from decomposition of organic matter</a:t>
            </a:r>
          </a:p>
          <a:p>
            <a:r>
              <a:rPr lang="en-US" dirty="0"/>
              <a:t>-The closed-in shapes of some estuaries can delay mixing with outside seawater to help dissipate the acidified, hypoxic water that forms</a:t>
            </a:r>
          </a:p>
          <a:p>
            <a:r>
              <a:rPr lang="en-US" dirty="0"/>
              <a:t>-As a result, pH and oxygen tend to covary – as shown here for western Long Island sound</a:t>
            </a:r>
          </a:p>
          <a:p>
            <a:r>
              <a:rPr lang="en-US" dirty="0"/>
              <a:t>-Summer is when both of these stressors are at their worst, especially in bottom waters (DO is below 2 mg/L and pH is almost a whole unit below that of the open ocean, which is about 10x as acidic because it is on a log scale)</a:t>
            </a:r>
          </a:p>
          <a:p>
            <a:r>
              <a:rPr lang="en-US" baseline="0" dirty="0"/>
              <a:t>-Silversides are already experiencing conditions more severe than those predicted for global change, and they experience multiple stressors at once</a:t>
            </a:r>
          </a:p>
          <a:p>
            <a:r>
              <a:rPr lang="en-US" baseline="0" dirty="0"/>
              <a:t>-To understand their tolerance realistically, we need to study the effects of multiple stressors at the same time</a:t>
            </a:r>
          </a:p>
          <a:p>
            <a:endParaRPr lang="en-US" dirty="0"/>
          </a:p>
        </p:txBody>
      </p:sp>
      <p:sp>
        <p:nvSpPr>
          <p:cNvPr id="4" name="Slide Number Placeholder 3"/>
          <p:cNvSpPr>
            <a:spLocks noGrp="1"/>
          </p:cNvSpPr>
          <p:nvPr>
            <p:ph type="sldNum" sz="quarter" idx="10"/>
          </p:nvPr>
        </p:nvSpPr>
        <p:spPr/>
        <p:txBody>
          <a:bodyPr/>
          <a:lstStyle/>
          <a:p>
            <a:fld id="{6D95B8E5-6967-461C-8ACB-F9D3CE1C4D26}" type="slidenum">
              <a:rPr lang="en-US" smtClean="0"/>
              <a:t>6</a:t>
            </a:fld>
            <a:endParaRPr lang="en-US"/>
          </a:p>
        </p:txBody>
      </p:sp>
    </p:spTree>
    <p:extLst>
      <p:ext uri="{BB962C8B-B14F-4D97-AF65-F5344CB8AC3E}">
        <p14:creationId xmlns:p14="http://schemas.microsoft.com/office/powerpoint/2010/main" val="2946197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-Silversides are already experiencing conditions more severe than those predicted for global change</a:t>
            </a:r>
          </a:p>
          <a:p>
            <a:r>
              <a:rPr lang="en-US" baseline="0" dirty="0"/>
              <a:t>-The early life stages, which are thought to be more sensitive to stressors, experience multiple stressors at once in their habitat</a:t>
            </a:r>
          </a:p>
          <a:p>
            <a:r>
              <a:rPr lang="en-US" baseline="0" dirty="0"/>
              <a:t>-This means to understand their tolerance realistically, we need to study the effects of multiple stressors at the same time</a:t>
            </a:r>
          </a:p>
          <a:p>
            <a:endParaRPr lang="en-US" dirty="0"/>
          </a:p>
        </p:txBody>
      </p:sp>
      <p:sp>
        <p:nvSpPr>
          <p:cNvPr id="4" name="Slide Number Placeholder 3"/>
          <p:cNvSpPr>
            <a:spLocks noGrp="1"/>
          </p:cNvSpPr>
          <p:nvPr>
            <p:ph type="sldNum" sz="quarter" idx="5"/>
          </p:nvPr>
        </p:nvSpPr>
        <p:spPr/>
        <p:txBody>
          <a:bodyPr/>
          <a:lstStyle/>
          <a:p>
            <a:fld id="{635149E3-1623-4319-96B6-34A5B339AD54}" type="slidenum">
              <a:rPr lang="en-US" smtClean="0"/>
              <a:t>7</a:t>
            </a:fld>
            <a:endParaRPr lang="en-US"/>
          </a:p>
        </p:txBody>
      </p:sp>
    </p:spTree>
    <p:extLst>
      <p:ext uri="{BB962C8B-B14F-4D97-AF65-F5344CB8AC3E}">
        <p14:creationId xmlns:p14="http://schemas.microsoft.com/office/powerpoint/2010/main" val="40909716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also have interactions where a treatment by itself has no effect but when you add an additional stressor, it starts to have an effect</a:t>
            </a:r>
          </a:p>
        </p:txBody>
      </p:sp>
      <p:sp>
        <p:nvSpPr>
          <p:cNvPr id="4" name="Slide Number Placeholder 3"/>
          <p:cNvSpPr>
            <a:spLocks noGrp="1"/>
          </p:cNvSpPr>
          <p:nvPr>
            <p:ph type="sldNum" sz="quarter" idx="5"/>
          </p:nvPr>
        </p:nvSpPr>
        <p:spPr/>
        <p:txBody>
          <a:bodyPr/>
          <a:lstStyle/>
          <a:p>
            <a:fld id="{1977AEF4-B771-4948-BF17-D3980E5C00BA}" type="slidenum">
              <a:rPr lang="en-US" smtClean="0"/>
              <a:t>9</a:t>
            </a:fld>
            <a:endParaRPr lang="en-US"/>
          </a:p>
        </p:txBody>
      </p:sp>
    </p:spTree>
    <p:extLst>
      <p:ext uri="{BB962C8B-B14F-4D97-AF65-F5344CB8AC3E}">
        <p14:creationId xmlns:p14="http://schemas.microsoft.com/office/powerpoint/2010/main" val="4103588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still hadn’t been looked at, for silversides as well as many other species, is what the underlying mechanisms are. </a:t>
            </a:r>
          </a:p>
          <a:p>
            <a:r>
              <a:rPr lang="en-US" dirty="0"/>
              <a:t>-How are they compensating for low pH and other co-occurring stressors? </a:t>
            </a:r>
          </a:p>
          <a:p>
            <a:r>
              <a:rPr lang="en-US" dirty="0"/>
              <a:t>-What physiological mechanisms help them tolerate it, and what tradeoffs might be occurring that are harmful to things like growth, recruitment, and reproduction?</a:t>
            </a:r>
          </a:p>
          <a:p>
            <a:r>
              <a:rPr lang="en-US" dirty="0"/>
              <a:t>-This can help us understand how populations and ecosystems will be affected as well</a:t>
            </a:r>
          </a:p>
        </p:txBody>
      </p:sp>
      <p:sp>
        <p:nvSpPr>
          <p:cNvPr id="4" name="Slide Number Placeholder 3"/>
          <p:cNvSpPr>
            <a:spLocks noGrp="1"/>
          </p:cNvSpPr>
          <p:nvPr>
            <p:ph type="sldNum" sz="quarter" idx="5"/>
          </p:nvPr>
        </p:nvSpPr>
        <p:spPr/>
        <p:txBody>
          <a:bodyPr/>
          <a:lstStyle/>
          <a:p>
            <a:fld id="{1977AEF4-B771-4948-BF17-D3980E5C00BA}" type="slidenum">
              <a:rPr lang="en-US" smtClean="0"/>
              <a:t>11</a:t>
            </a:fld>
            <a:endParaRPr lang="en-US"/>
          </a:p>
        </p:txBody>
      </p:sp>
    </p:spTree>
    <p:extLst>
      <p:ext uri="{BB962C8B-B14F-4D97-AF65-F5344CB8AC3E}">
        <p14:creationId xmlns:p14="http://schemas.microsoft.com/office/powerpoint/2010/main" val="3143391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-Analyzed four experiments combined with linear regression, to test for significant effect of CO2 or Temperature or their interaction</a:t>
            </a:r>
          </a:p>
          <a:p>
            <a:r>
              <a:rPr lang="en-US" dirty="0"/>
              <a:t>-Found no effect of CO2, but a significant increase in metabolism with temperature – as expected.</a:t>
            </a:r>
          </a:p>
        </p:txBody>
      </p:sp>
      <p:sp>
        <p:nvSpPr>
          <p:cNvPr id="4" name="Slide Number Placeholder 3"/>
          <p:cNvSpPr>
            <a:spLocks noGrp="1"/>
          </p:cNvSpPr>
          <p:nvPr>
            <p:ph type="sldNum" sz="quarter" idx="5"/>
          </p:nvPr>
        </p:nvSpPr>
        <p:spPr/>
        <p:txBody>
          <a:bodyPr/>
          <a:lstStyle/>
          <a:p>
            <a:fld id="{1977AEF4-B771-4948-BF17-D3980E5C00BA}" type="slidenum">
              <a:rPr lang="en-US" smtClean="0"/>
              <a:t>17</a:t>
            </a:fld>
            <a:endParaRPr lang="en-US"/>
          </a:p>
        </p:txBody>
      </p:sp>
    </p:spTree>
    <p:extLst>
      <p:ext uri="{BB962C8B-B14F-4D97-AF65-F5344CB8AC3E}">
        <p14:creationId xmlns:p14="http://schemas.microsoft.com/office/powerpoint/2010/main" val="3920407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2769B23-D88F-4C3E-9835-A3E7B251838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3972690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769B23-D88F-4C3E-9835-A3E7B251838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2621871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769B23-D88F-4C3E-9835-A3E7B251838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3794665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77D0A-AD25-44AB-87FB-F469A64DEB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5BFF868-B2A4-40E8-9278-0AF0119F66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52C9806-2951-493E-BF88-9F20270F26EB}"/>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5" name="Footer Placeholder 4">
            <a:extLst>
              <a:ext uri="{FF2B5EF4-FFF2-40B4-BE49-F238E27FC236}">
                <a16:creationId xmlns:a16="http://schemas.microsoft.com/office/drawing/2014/main" id="{1FFCFDBC-2D62-401D-8352-E34B579A26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AB96F-75B5-43FB-98C2-C2E2C323B79A}"/>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1389153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FD8C1-3D83-4A1D-A04A-F74752A52F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BC9037-EE7C-4764-B898-B1A810FD12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8AC943-A96D-42B6-9165-8FD36376F739}"/>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5" name="Footer Placeholder 4">
            <a:extLst>
              <a:ext uri="{FF2B5EF4-FFF2-40B4-BE49-F238E27FC236}">
                <a16:creationId xmlns:a16="http://schemas.microsoft.com/office/drawing/2014/main" id="{A0A809B4-9453-4F60-A3D0-8A12508F7F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EDF469-0DDA-4371-9ECE-69C1E033B98E}"/>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37807773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70D8F-FBF4-4E12-9828-18A37DA04CB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0A2EA-5531-4248-A69E-88EB2FC650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73144A7-5CD3-4E6B-82A6-AB1DF24B3404}"/>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5" name="Footer Placeholder 4">
            <a:extLst>
              <a:ext uri="{FF2B5EF4-FFF2-40B4-BE49-F238E27FC236}">
                <a16:creationId xmlns:a16="http://schemas.microsoft.com/office/drawing/2014/main" id="{339EAB4C-ACC0-4CD2-8516-4A9E36394F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D490A4-4FB4-4668-A821-030E2ACFBBF0}"/>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23391046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7461C-F0C5-4C36-9795-29B669FDBA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272FC3-04FF-4248-8743-D3D95BDD77A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94367DA-25D2-40F7-BE34-A0C9C49D03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9C2B44-81D4-4BFF-8D76-78783E5274A9}"/>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6" name="Footer Placeholder 5">
            <a:extLst>
              <a:ext uri="{FF2B5EF4-FFF2-40B4-BE49-F238E27FC236}">
                <a16:creationId xmlns:a16="http://schemas.microsoft.com/office/drawing/2014/main" id="{F6A5ACFE-8FA1-40F4-87D7-C0A1F6C12A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BDEB88-EA65-4D3D-BCC7-1C59F96C9A8A}"/>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32905218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41A43-2F17-4949-8A9E-D64F984CAF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235A3B-6A23-4233-8FCE-37E58135EB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642ECD-78B7-476D-975A-93D5FF0560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C992D66-AAC7-425A-B0F8-4B8FCF0EC2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CC96F4-6DD5-451E-9A98-34F815ABEA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21E5DC-B78C-4B2E-95FB-6ACA3FCAA2D2}"/>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8" name="Footer Placeholder 7">
            <a:extLst>
              <a:ext uri="{FF2B5EF4-FFF2-40B4-BE49-F238E27FC236}">
                <a16:creationId xmlns:a16="http://schemas.microsoft.com/office/drawing/2014/main" id="{FC49BBF1-8FB6-4CEB-8B8C-6804239E2E1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E4CF6C-6EDF-4801-BB9E-152A8B1D9599}"/>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25539679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FAC97-D262-4451-9F62-3500903AEB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A4DEB1-024D-49A2-9B51-49B0F25242F1}"/>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4" name="Footer Placeholder 3">
            <a:extLst>
              <a:ext uri="{FF2B5EF4-FFF2-40B4-BE49-F238E27FC236}">
                <a16:creationId xmlns:a16="http://schemas.microsoft.com/office/drawing/2014/main" id="{49A0C9DC-C120-42E9-9220-888160EB944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4D5EADF-C78D-417A-BCA9-8818F1BC672C}"/>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18797928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BA0FCB-D5FA-4CA0-BE82-4C0FA5DE18BD}"/>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3" name="Footer Placeholder 2">
            <a:extLst>
              <a:ext uri="{FF2B5EF4-FFF2-40B4-BE49-F238E27FC236}">
                <a16:creationId xmlns:a16="http://schemas.microsoft.com/office/drawing/2014/main" id="{D15162B1-B2AD-4F9D-A2A8-3C7D014791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F1B28B8-75EC-485C-99E8-FA45223E22EF}"/>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32116638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9DAFE-C823-4451-9E74-F563F3E7F0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F6A322-55AD-41E7-AB30-80855C7FE8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67E229-867C-46B3-BE2D-3B4C3B96A5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3009A5-CE5D-48F2-AF83-1E72244040FE}"/>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6" name="Footer Placeholder 5">
            <a:extLst>
              <a:ext uri="{FF2B5EF4-FFF2-40B4-BE49-F238E27FC236}">
                <a16:creationId xmlns:a16="http://schemas.microsoft.com/office/drawing/2014/main" id="{3F4E6EF3-CDCB-4BD4-9D31-8E3D4A1EE0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414CE6-ED07-40D3-B509-9B51255A83AF}"/>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275842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769B23-D88F-4C3E-9835-A3E7B251838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34469324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7C89D-F4A3-43CE-A00A-1B677E5692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787388E-C8BF-4D37-B520-FB021BCA6D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DD5CD5-6951-4A78-A5B3-9E0E002628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7B3B2E-899A-48A4-AFDB-F3CF41FC65F4}"/>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6" name="Footer Placeholder 5">
            <a:extLst>
              <a:ext uri="{FF2B5EF4-FFF2-40B4-BE49-F238E27FC236}">
                <a16:creationId xmlns:a16="http://schemas.microsoft.com/office/drawing/2014/main" id="{86A43509-CA14-47D6-A40D-4BB69E006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925FEF-14D2-4F8C-9C99-66B30ACDA843}"/>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21484622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A9002-FC23-4541-8E09-375E16323CF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5CB6369-840C-40B7-A50D-C36FDD2303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CA6CB0-0562-4231-8A92-21518270402D}"/>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5" name="Footer Placeholder 4">
            <a:extLst>
              <a:ext uri="{FF2B5EF4-FFF2-40B4-BE49-F238E27FC236}">
                <a16:creationId xmlns:a16="http://schemas.microsoft.com/office/drawing/2014/main" id="{3626875A-9011-4F0C-9833-C5A2643FE2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C54D66-6321-4757-8B69-4887E87155F2}"/>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15196246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D8AD62-60C5-47D3-8B89-8C7F0DC1AE8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D560E3C-2056-45E3-B678-76AFC44203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C0414F-761E-4CAF-9919-F450747D0967}"/>
              </a:ext>
            </a:extLst>
          </p:cNvPr>
          <p:cNvSpPr>
            <a:spLocks noGrp="1"/>
          </p:cNvSpPr>
          <p:nvPr>
            <p:ph type="dt" sz="half" idx="10"/>
          </p:nvPr>
        </p:nvSpPr>
        <p:spPr/>
        <p:txBody>
          <a:bodyPr/>
          <a:lstStyle/>
          <a:p>
            <a:fld id="{3B6787C6-CB78-4A91-A073-00EF5EE1DD38}" type="datetimeFigureOut">
              <a:rPr lang="en-US" smtClean="0"/>
              <a:t>4/21/2023</a:t>
            </a:fld>
            <a:endParaRPr lang="en-US"/>
          </a:p>
        </p:txBody>
      </p:sp>
      <p:sp>
        <p:nvSpPr>
          <p:cNvPr id="5" name="Footer Placeholder 4">
            <a:extLst>
              <a:ext uri="{FF2B5EF4-FFF2-40B4-BE49-F238E27FC236}">
                <a16:creationId xmlns:a16="http://schemas.microsoft.com/office/drawing/2014/main" id="{A8E0F1EB-6BA6-4D52-B939-72EE91131D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A3AE0D-CC01-4C63-A5F3-195D89955288}"/>
              </a:ext>
            </a:extLst>
          </p:cNvPr>
          <p:cNvSpPr>
            <a:spLocks noGrp="1"/>
          </p:cNvSpPr>
          <p:nvPr>
            <p:ph type="sldNum" sz="quarter" idx="12"/>
          </p:nvPr>
        </p:nvSpPr>
        <p:spPr/>
        <p:txBody>
          <a:bodyPr/>
          <a:lstStyle/>
          <a:p>
            <a:fld id="{17C1B008-0F83-410A-9285-D9F1A397C646}" type="slidenum">
              <a:rPr lang="en-US" smtClean="0"/>
              <a:t>‹#›</a:t>
            </a:fld>
            <a:endParaRPr lang="en-US"/>
          </a:p>
        </p:txBody>
      </p:sp>
    </p:spTree>
    <p:extLst>
      <p:ext uri="{BB962C8B-B14F-4D97-AF65-F5344CB8AC3E}">
        <p14:creationId xmlns:p14="http://schemas.microsoft.com/office/powerpoint/2010/main" val="970156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769B23-D88F-4C3E-9835-A3E7B251838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17749247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769B23-D88F-4C3E-9835-A3E7B2518383}" type="datetimeFigureOut">
              <a:rPr lang="en-US" smtClean="0"/>
              <a:t>4/19/2023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879288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769B23-D88F-4C3E-9835-A3E7B2518383}" type="datetimeFigureOut">
              <a:rPr lang="en-US" smtClean="0"/>
              <a:t>4/19/2023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3036981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769B23-D88F-4C3E-9835-A3E7B2518383}" type="datetimeFigureOut">
              <a:rPr lang="en-US" smtClean="0"/>
              <a:t>4/19/2023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155091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769B23-D88F-4C3E-9835-A3E7B2518383}" type="datetimeFigureOut">
              <a:rPr lang="en-US" smtClean="0"/>
              <a:t>4/19/2023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839554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769B23-D88F-4C3E-9835-A3E7B2518383}" type="datetimeFigureOut">
              <a:rPr lang="en-US" smtClean="0"/>
              <a:t>4/19/2023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12777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769B23-D88F-4C3E-9835-A3E7B2518383}" type="datetimeFigureOut">
              <a:rPr lang="en-US" smtClean="0"/>
              <a:t>4/19/2023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6292D9-4809-49FB-894E-C73C2D29841E}" type="slidenum">
              <a:rPr lang="en-US" smtClean="0"/>
              <a:t>‹#›</a:t>
            </a:fld>
            <a:endParaRPr lang="en-US"/>
          </a:p>
        </p:txBody>
      </p:sp>
    </p:spTree>
    <p:extLst>
      <p:ext uri="{BB962C8B-B14F-4D97-AF65-F5344CB8AC3E}">
        <p14:creationId xmlns:p14="http://schemas.microsoft.com/office/powerpoint/2010/main" val="1239404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769B23-D88F-4C3E-9835-A3E7B2518383}" type="datetimeFigureOut">
              <a:rPr lang="en-US" smtClean="0"/>
              <a:t>4/19/2023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6292D9-4809-49FB-894E-C73C2D29841E}" type="slidenum">
              <a:rPr lang="en-US" smtClean="0"/>
              <a:t>‹#›</a:t>
            </a:fld>
            <a:endParaRPr lang="en-US"/>
          </a:p>
        </p:txBody>
      </p:sp>
    </p:spTree>
    <p:extLst>
      <p:ext uri="{BB962C8B-B14F-4D97-AF65-F5344CB8AC3E}">
        <p14:creationId xmlns:p14="http://schemas.microsoft.com/office/powerpoint/2010/main" val="1848547903"/>
      </p:ext>
    </p:extLst>
  </p:cSld>
  <p:clrMap bg1="dk1" tx1="lt1" bg2="dk2" tx2="lt2" accent1="accent1" accent2="accent2" accent3="accent3" accent4="accent4" accent5="accent5" accent6="accent6" hlink="hlink" folHlink="folHlink"/>
  <p:sldLayoutIdLst>
    <p:sldLayoutId id="2147484072" r:id="rId1"/>
    <p:sldLayoutId id="2147484073" r:id="rId2"/>
    <p:sldLayoutId id="2147484074" r:id="rId3"/>
    <p:sldLayoutId id="2147484075" r:id="rId4"/>
    <p:sldLayoutId id="2147484076" r:id="rId5"/>
    <p:sldLayoutId id="2147484077" r:id="rId6"/>
    <p:sldLayoutId id="2147484078" r:id="rId7"/>
    <p:sldLayoutId id="2147484079" r:id="rId8"/>
    <p:sldLayoutId id="2147484080" r:id="rId9"/>
    <p:sldLayoutId id="2147484081" r:id="rId10"/>
    <p:sldLayoutId id="214748408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833F04-B838-46CB-8BC7-95AF0F281B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9930A5-6E6F-4DF0-B1D8-4BC73F6952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EB3575-5BC7-45CE-844A-FD6DD3D13D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6787C6-CB78-4A91-A073-00EF5EE1DD38}" type="datetimeFigureOut">
              <a:rPr lang="en-US" smtClean="0"/>
              <a:t>4/21/2023</a:t>
            </a:fld>
            <a:endParaRPr lang="en-US"/>
          </a:p>
        </p:txBody>
      </p:sp>
      <p:sp>
        <p:nvSpPr>
          <p:cNvPr id="5" name="Footer Placeholder 4">
            <a:extLst>
              <a:ext uri="{FF2B5EF4-FFF2-40B4-BE49-F238E27FC236}">
                <a16:creationId xmlns:a16="http://schemas.microsoft.com/office/drawing/2014/main" id="{A77517B2-F19E-433E-BBE6-302C9FF6E3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EEA60E-1E55-4104-A1D1-A3E25D1D37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C1B008-0F83-410A-9285-D9F1A397C646}" type="slidenum">
              <a:rPr lang="en-US" smtClean="0"/>
              <a:t>‹#›</a:t>
            </a:fld>
            <a:endParaRPr lang="en-US"/>
          </a:p>
        </p:txBody>
      </p:sp>
    </p:spTree>
    <p:extLst>
      <p:ext uri="{BB962C8B-B14F-4D97-AF65-F5344CB8AC3E}">
        <p14:creationId xmlns:p14="http://schemas.microsoft.com/office/powerpoint/2010/main" val="803624718"/>
      </p:ext>
    </p:extLst>
  </p:cSld>
  <p:clrMap bg1="lt1" tx1="dk1" bg2="lt2" tx2="dk2" accent1="accent1" accent2="accent2" accent3="accent3" accent4="accent4" accent5="accent5" accent6="accent6" hlink="hlink" folHlink="folHlink"/>
  <p:sldLayoutIdLst>
    <p:sldLayoutId id="2147484084" r:id="rId1"/>
    <p:sldLayoutId id="2147484085" r:id="rId2"/>
    <p:sldLayoutId id="2147484086" r:id="rId3"/>
    <p:sldLayoutId id="2147484087" r:id="rId4"/>
    <p:sldLayoutId id="2147484088" r:id="rId5"/>
    <p:sldLayoutId id="2147484089" r:id="rId6"/>
    <p:sldLayoutId id="2147484090" r:id="rId7"/>
    <p:sldLayoutId id="2147484091" r:id="rId8"/>
    <p:sldLayoutId id="2147484092" r:id="rId9"/>
    <p:sldLayoutId id="2147484093" r:id="rId10"/>
    <p:sldLayoutId id="21474840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chart" Target="../charts/chart5.xml"/><Relationship Id="rId4" Type="http://schemas.openxmlformats.org/officeDocument/2006/relationships/image" Target="../media/image19.jpe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2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svg"/><Relationship Id="rId7" Type="http://schemas.microsoft.com/office/2007/relationships/hdphoto" Target="../media/hdphoto4.wdp"/><Relationship Id="rId2" Type="http://schemas.openxmlformats.org/officeDocument/2006/relationships/image" Target="../media/image26.png"/><Relationship Id="rId1" Type="http://schemas.openxmlformats.org/officeDocument/2006/relationships/slideLayout" Target="../slideLayouts/slideLayout13.xml"/><Relationship Id="rId6" Type="http://schemas.openxmlformats.org/officeDocument/2006/relationships/image" Target="../media/image29.png"/><Relationship Id="rId5" Type="http://schemas.microsoft.com/office/2007/relationships/hdphoto" Target="../media/hdphoto3.wdp"/><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microsoft.com/office/2007/relationships/hdphoto" Target="../media/hdphoto5.wdp"/></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38.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png"/><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29.png"/></Relationships>
</file>

<file path=ppt/slides/_rels/slide4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2.png"/><Relationship Id="rId4" Type="http://schemas.microsoft.com/office/2007/relationships/hdphoto" Target="../media/hdphoto6.wdp"/></Relationships>
</file>

<file path=ppt/slides/_rels/slide45.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46.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jpeg"/></Relationships>
</file>

<file path=ppt/slides/_rels/slide50.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51.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microsoft.com/office/2007/relationships/hdphoto" Target="../media/hdphoto7.wdp"/><Relationship Id="rId4" Type="http://schemas.openxmlformats.org/officeDocument/2006/relationships/image" Target="../media/image4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chart" Target="../charts/chart7.xml"/></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tiff"/><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1.jpeg"/><Relationship Id="rId4" Type="http://schemas.openxmlformats.org/officeDocument/2006/relationships/image" Target="../media/image50.jpeg"/></Relationships>
</file>

<file path=ppt/slides/_rels/slide61.xml.rels><?xml version="1.0" encoding="UTF-8" standalone="yes"?>
<Relationships xmlns="http://schemas.openxmlformats.org/package/2006/relationships"><Relationship Id="rId3" Type="http://schemas.openxmlformats.org/officeDocument/2006/relationships/image" Target="../media/image54.jpg"/><Relationship Id="rId7" Type="http://schemas.openxmlformats.org/officeDocument/2006/relationships/image" Target="../media/image58.jpeg"/><Relationship Id="rId2" Type="http://schemas.openxmlformats.org/officeDocument/2006/relationships/image" Target="../media/image53.jpeg"/><Relationship Id="rId1" Type="http://schemas.openxmlformats.org/officeDocument/2006/relationships/slideLayout" Target="../slideLayouts/slideLayout2.xml"/><Relationship Id="rId6" Type="http://schemas.openxmlformats.org/officeDocument/2006/relationships/image" Target="../media/image57.jpg"/><Relationship Id="rId5" Type="http://schemas.openxmlformats.org/officeDocument/2006/relationships/image" Target="../media/image56.jpg"/><Relationship Id="rId4" Type="http://schemas.openxmlformats.org/officeDocument/2006/relationships/image" Target="../media/image55.jpeg"/></Relationships>
</file>

<file path=ppt/slides/_rels/slide62.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image" Target="../media/image59.png"/><Relationship Id="rId7" Type="http://schemas.openxmlformats.org/officeDocument/2006/relationships/image" Target="../media/image62.jpe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61.jpeg"/><Relationship Id="rId5" Type="http://schemas.openxmlformats.org/officeDocument/2006/relationships/image" Target="../media/image60.jpeg"/><Relationship Id="rId4" Type="http://schemas.microsoft.com/office/2007/relationships/hdphoto" Target="../media/hdphoto8.wdp"/><Relationship Id="rId9" Type="http://schemas.openxmlformats.org/officeDocument/2006/relationships/image" Target="../media/image64.jpg"/></Relationships>
</file>

<file path=ppt/slides/_rels/slide63.xml.rels><?xml version="1.0" encoding="UTF-8" standalone="yes"?>
<Relationships xmlns="http://schemas.openxmlformats.org/package/2006/relationships"><Relationship Id="rId8" Type="http://schemas.openxmlformats.org/officeDocument/2006/relationships/image" Target="../media/image70.jpeg"/><Relationship Id="rId3" Type="http://schemas.openxmlformats.org/officeDocument/2006/relationships/image" Target="../media/image65.jpeg"/><Relationship Id="rId7" Type="http://schemas.openxmlformats.org/officeDocument/2006/relationships/image" Target="../media/image69.jp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68.jpeg"/><Relationship Id="rId5" Type="http://schemas.openxmlformats.org/officeDocument/2006/relationships/image" Target="../media/image67.jpeg"/><Relationship Id="rId4" Type="http://schemas.openxmlformats.org/officeDocument/2006/relationships/image" Target="../media/image66.jpeg"/></Relationships>
</file>

<file path=ppt/slides/_rels/slide64.xml.rels><?xml version="1.0" encoding="UTF-8" standalone="yes"?>
<Relationships xmlns="http://schemas.openxmlformats.org/package/2006/relationships"><Relationship Id="rId8" Type="http://schemas.openxmlformats.org/officeDocument/2006/relationships/image" Target="../media/image76.jpeg"/><Relationship Id="rId3" Type="http://schemas.openxmlformats.org/officeDocument/2006/relationships/image" Target="../media/image71.JPG"/><Relationship Id="rId7" Type="http://schemas.openxmlformats.org/officeDocument/2006/relationships/image" Target="../media/image75.jpe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74.jpg"/><Relationship Id="rId5" Type="http://schemas.openxmlformats.org/officeDocument/2006/relationships/image" Target="../media/image73.jpg"/><Relationship Id="rId10" Type="http://schemas.openxmlformats.org/officeDocument/2006/relationships/image" Target="../media/image78.jpeg"/><Relationship Id="rId4" Type="http://schemas.openxmlformats.org/officeDocument/2006/relationships/image" Target="../media/image72.png"/><Relationship Id="rId9" Type="http://schemas.openxmlformats.org/officeDocument/2006/relationships/image" Target="../media/image77.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chart" Target="../charts/char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FADFD-C03F-00E8-8625-527871CB6E92}"/>
              </a:ext>
            </a:extLst>
          </p:cNvPr>
          <p:cNvSpPr>
            <a:spLocks noGrp="1"/>
          </p:cNvSpPr>
          <p:nvPr>
            <p:ph type="ctrTitle"/>
          </p:nvPr>
        </p:nvSpPr>
        <p:spPr>
          <a:xfrm>
            <a:off x="697583" y="1122363"/>
            <a:ext cx="10897385" cy="2387600"/>
          </a:xfrm>
        </p:spPr>
        <p:txBody>
          <a:bodyPr>
            <a:noAutofit/>
          </a:bodyPr>
          <a:lstStyle/>
          <a:p>
            <a:r>
              <a:rPr lang="en-US" sz="4400" dirty="0"/>
              <a:t>Early life physiological and energetic responses of Atlantic silversides (</a:t>
            </a:r>
            <a:r>
              <a:rPr lang="en-US" sz="4400" i="1" dirty="0"/>
              <a:t>Menidia menidia</a:t>
            </a:r>
            <a:r>
              <a:rPr lang="en-US" sz="4400" dirty="0"/>
              <a:t>) to ocean acidification, warming, and hypoxia</a:t>
            </a:r>
          </a:p>
        </p:txBody>
      </p:sp>
      <p:sp>
        <p:nvSpPr>
          <p:cNvPr id="3" name="Subtitle 2">
            <a:extLst>
              <a:ext uri="{FF2B5EF4-FFF2-40B4-BE49-F238E27FC236}">
                <a16:creationId xmlns:a16="http://schemas.microsoft.com/office/drawing/2014/main" id="{3AFE303B-E247-D0FE-17E9-039E1251A372}"/>
              </a:ext>
            </a:extLst>
          </p:cNvPr>
          <p:cNvSpPr>
            <a:spLocks noGrp="1"/>
          </p:cNvSpPr>
          <p:nvPr>
            <p:ph type="subTitle" idx="1"/>
          </p:nvPr>
        </p:nvSpPr>
        <p:spPr>
          <a:xfrm>
            <a:off x="1524000" y="4242816"/>
            <a:ext cx="9144000" cy="1014983"/>
          </a:xfrm>
        </p:spPr>
        <p:txBody>
          <a:bodyPr/>
          <a:lstStyle/>
          <a:p>
            <a:r>
              <a:rPr lang="en-US" dirty="0"/>
              <a:t>Teresa G. Schwemmer</a:t>
            </a:r>
          </a:p>
        </p:txBody>
      </p:sp>
    </p:spTree>
    <p:extLst>
      <p:ext uri="{BB962C8B-B14F-4D97-AF65-F5344CB8AC3E}">
        <p14:creationId xmlns:p14="http://schemas.microsoft.com/office/powerpoint/2010/main" val="1963943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26D54-2731-4B28-AE81-0772395F1151}"/>
              </a:ext>
            </a:extLst>
          </p:cNvPr>
          <p:cNvSpPr>
            <a:spLocks noGrp="1"/>
          </p:cNvSpPr>
          <p:nvPr>
            <p:ph type="title"/>
          </p:nvPr>
        </p:nvSpPr>
        <p:spPr>
          <a:xfrm>
            <a:off x="211598" y="118612"/>
            <a:ext cx="11768803" cy="787231"/>
          </a:xfrm>
        </p:spPr>
        <p:txBody>
          <a:bodyPr>
            <a:normAutofit/>
          </a:bodyPr>
          <a:lstStyle/>
          <a:p>
            <a:r>
              <a:rPr lang="en-US" sz="3600" dirty="0"/>
              <a:t>Variable responses to acidification have been observed</a:t>
            </a:r>
          </a:p>
        </p:txBody>
      </p:sp>
      <p:pic>
        <p:nvPicPr>
          <p:cNvPr id="9" name="Picture 8">
            <a:extLst>
              <a:ext uri="{FF2B5EF4-FFF2-40B4-BE49-F238E27FC236}">
                <a16:creationId xmlns:a16="http://schemas.microsoft.com/office/drawing/2014/main" id="{0E23B5D2-968A-457E-843E-2116FADD957D}"/>
              </a:ext>
            </a:extLst>
          </p:cNvPr>
          <p:cNvPicPr/>
          <p:nvPr/>
        </p:nvPicPr>
        <p:blipFill rotWithShape="1">
          <a:blip r:embed="rId2"/>
          <a:srcRect l="8049" t="45791" r="7114" b="9436"/>
          <a:stretch/>
        </p:blipFill>
        <p:spPr>
          <a:xfrm>
            <a:off x="164694" y="2097473"/>
            <a:ext cx="9892030" cy="4136485"/>
          </a:xfrm>
          <a:prstGeom prst="rect">
            <a:avLst/>
          </a:prstGeom>
        </p:spPr>
      </p:pic>
      <p:sp>
        <p:nvSpPr>
          <p:cNvPr id="10" name="TextBox 9">
            <a:extLst>
              <a:ext uri="{FF2B5EF4-FFF2-40B4-BE49-F238E27FC236}">
                <a16:creationId xmlns:a16="http://schemas.microsoft.com/office/drawing/2014/main" id="{FF29AA0F-073C-42A0-B928-1EDB01C27045}"/>
              </a:ext>
            </a:extLst>
          </p:cNvPr>
          <p:cNvSpPr txBox="1"/>
          <p:nvPr/>
        </p:nvSpPr>
        <p:spPr>
          <a:xfrm>
            <a:off x="117407" y="6233958"/>
            <a:ext cx="3819174" cy="369332"/>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Baumann et al. (2018), </a:t>
            </a:r>
            <a:r>
              <a:rPr lang="en-US" i="1" dirty="0">
                <a:latin typeface="Calibri" panose="020F0502020204030204" pitchFamily="34" charset="0"/>
                <a:cs typeface="Calibri" panose="020F0502020204030204" pitchFamily="34" charset="0"/>
              </a:rPr>
              <a:t>Biology Letters</a:t>
            </a:r>
          </a:p>
        </p:txBody>
      </p:sp>
      <p:sp>
        <p:nvSpPr>
          <p:cNvPr id="11" name="TextBox 10">
            <a:extLst>
              <a:ext uri="{FF2B5EF4-FFF2-40B4-BE49-F238E27FC236}">
                <a16:creationId xmlns:a16="http://schemas.microsoft.com/office/drawing/2014/main" id="{EE0C2900-3118-4FBA-AC0E-B128428700C9}"/>
              </a:ext>
            </a:extLst>
          </p:cNvPr>
          <p:cNvSpPr txBox="1"/>
          <p:nvPr/>
        </p:nvSpPr>
        <p:spPr>
          <a:xfrm>
            <a:off x="2149960" y="1451141"/>
            <a:ext cx="1786621" cy="646331"/>
          </a:xfrm>
          <a:prstGeom prst="rect">
            <a:avLst/>
          </a:prstGeom>
          <a:noFill/>
        </p:spPr>
        <p:txBody>
          <a:bodyPr wrap="square" rtlCol="0">
            <a:spAutoFit/>
          </a:bodyPr>
          <a:lstStyle/>
          <a:p>
            <a:r>
              <a:rPr lang="en-US" sz="3600" b="1" i="1" dirty="0">
                <a:latin typeface="Calibri" panose="020F0502020204030204" pitchFamily="34" charset="0"/>
                <a:cs typeface="Calibri" panose="020F0502020204030204" pitchFamily="34" charset="0"/>
              </a:rPr>
              <a:t>Survival</a:t>
            </a:r>
          </a:p>
        </p:txBody>
      </p:sp>
      <p:sp>
        <p:nvSpPr>
          <p:cNvPr id="12" name="TextBox 11">
            <a:extLst>
              <a:ext uri="{FF2B5EF4-FFF2-40B4-BE49-F238E27FC236}">
                <a16:creationId xmlns:a16="http://schemas.microsoft.com/office/drawing/2014/main" id="{E59A3647-699A-44DD-A450-243CA1140C47}"/>
              </a:ext>
            </a:extLst>
          </p:cNvPr>
          <p:cNvSpPr txBox="1"/>
          <p:nvPr/>
        </p:nvSpPr>
        <p:spPr>
          <a:xfrm>
            <a:off x="7117919" y="1451142"/>
            <a:ext cx="1831366" cy="646331"/>
          </a:xfrm>
          <a:prstGeom prst="rect">
            <a:avLst/>
          </a:prstGeom>
          <a:noFill/>
        </p:spPr>
        <p:txBody>
          <a:bodyPr wrap="square" rtlCol="0">
            <a:spAutoFit/>
          </a:bodyPr>
          <a:lstStyle/>
          <a:p>
            <a:r>
              <a:rPr lang="en-US" sz="3600" b="1" i="1" dirty="0">
                <a:latin typeface="Calibri" panose="020F0502020204030204" pitchFamily="34" charset="0"/>
                <a:cs typeface="Calibri" panose="020F0502020204030204" pitchFamily="34" charset="0"/>
              </a:rPr>
              <a:t>Growth</a:t>
            </a:r>
          </a:p>
        </p:txBody>
      </p:sp>
      <p:cxnSp>
        <p:nvCxnSpPr>
          <p:cNvPr id="4" name="Straight Connector 3">
            <a:extLst>
              <a:ext uri="{FF2B5EF4-FFF2-40B4-BE49-F238E27FC236}">
                <a16:creationId xmlns:a16="http://schemas.microsoft.com/office/drawing/2014/main" id="{C13BD97E-C45A-86E7-5842-060FC4693B45}"/>
              </a:ext>
            </a:extLst>
          </p:cNvPr>
          <p:cNvCxnSpPr/>
          <p:nvPr/>
        </p:nvCxnSpPr>
        <p:spPr>
          <a:xfrm>
            <a:off x="1018570" y="3009418"/>
            <a:ext cx="4092139" cy="0"/>
          </a:xfrm>
          <a:prstGeom prst="line">
            <a:avLst/>
          </a:prstGeom>
          <a:ln w="57150">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4C3C5418-22EB-2767-6CC6-F71F29939DDA}"/>
              </a:ext>
            </a:extLst>
          </p:cNvPr>
          <p:cNvCxnSpPr/>
          <p:nvPr/>
        </p:nvCxnSpPr>
        <p:spPr>
          <a:xfrm>
            <a:off x="5941802" y="3277565"/>
            <a:ext cx="4092139" cy="0"/>
          </a:xfrm>
          <a:prstGeom prst="line">
            <a:avLst/>
          </a:prstGeom>
          <a:ln w="57150">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0723DCE-B601-77C1-FB1C-911317DD074E}"/>
              </a:ext>
            </a:extLst>
          </p:cNvPr>
          <p:cNvCxnSpPr>
            <a:cxnSpLocks/>
          </p:cNvCxnSpPr>
          <p:nvPr/>
        </p:nvCxnSpPr>
        <p:spPr>
          <a:xfrm flipH="1">
            <a:off x="10278317" y="3277565"/>
            <a:ext cx="509286"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E4FE4FD-A8EA-4425-AF61-5BA096650425}"/>
              </a:ext>
            </a:extLst>
          </p:cNvPr>
          <p:cNvSpPr txBox="1"/>
          <p:nvPr/>
        </p:nvSpPr>
        <p:spPr>
          <a:xfrm>
            <a:off x="10787603" y="2934104"/>
            <a:ext cx="1145894" cy="646331"/>
          </a:xfrm>
          <a:prstGeom prst="rect">
            <a:avLst/>
          </a:prstGeom>
          <a:noFill/>
          <a:ln w="28575">
            <a:solidFill>
              <a:srgbClr val="C00000"/>
            </a:solidFill>
          </a:ln>
        </p:spPr>
        <p:txBody>
          <a:bodyPr wrap="square" rtlCol="0">
            <a:spAutoFit/>
          </a:bodyPr>
          <a:lstStyle/>
          <a:p>
            <a:r>
              <a:rPr lang="en-US" dirty="0"/>
              <a:t>No effect near line</a:t>
            </a:r>
          </a:p>
        </p:txBody>
      </p:sp>
      <p:sp>
        <p:nvSpPr>
          <p:cNvPr id="16" name="Right Brace 15">
            <a:extLst>
              <a:ext uri="{FF2B5EF4-FFF2-40B4-BE49-F238E27FC236}">
                <a16:creationId xmlns:a16="http://schemas.microsoft.com/office/drawing/2014/main" id="{C8F783D8-2E79-DCA6-EEE4-275889283A87}"/>
              </a:ext>
            </a:extLst>
          </p:cNvPr>
          <p:cNvSpPr/>
          <p:nvPr/>
        </p:nvSpPr>
        <p:spPr>
          <a:xfrm>
            <a:off x="10127846" y="3621026"/>
            <a:ext cx="509286" cy="1649395"/>
          </a:xfrm>
          <a:prstGeom prst="righ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C0F8BE8A-8452-125D-6665-0CB883D1791E}"/>
              </a:ext>
            </a:extLst>
          </p:cNvPr>
          <p:cNvSpPr txBox="1"/>
          <p:nvPr/>
        </p:nvSpPr>
        <p:spPr>
          <a:xfrm>
            <a:off x="10637132" y="3963764"/>
            <a:ext cx="1415970" cy="923330"/>
          </a:xfrm>
          <a:prstGeom prst="rect">
            <a:avLst/>
          </a:prstGeom>
          <a:noFill/>
          <a:ln w="28575">
            <a:solidFill>
              <a:srgbClr val="C00000"/>
            </a:solidFill>
          </a:ln>
        </p:spPr>
        <p:txBody>
          <a:bodyPr wrap="square" rtlCol="0">
            <a:spAutoFit/>
          </a:bodyPr>
          <a:lstStyle/>
          <a:p>
            <a:r>
              <a:rPr lang="en-US" dirty="0"/>
              <a:t>Negative effects </a:t>
            </a:r>
            <a:r>
              <a:rPr lang="en-US" b="1" dirty="0"/>
              <a:t>sometimes</a:t>
            </a:r>
            <a:endParaRPr lang="en-US" dirty="0"/>
          </a:p>
        </p:txBody>
      </p:sp>
    </p:spTree>
    <p:extLst>
      <p:ext uri="{BB962C8B-B14F-4D97-AF65-F5344CB8AC3E}">
        <p14:creationId xmlns:p14="http://schemas.microsoft.com/office/powerpoint/2010/main" val="3422898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26D54-2731-4B28-AE81-0772395F1151}"/>
              </a:ext>
            </a:extLst>
          </p:cNvPr>
          <p:cNvSpPr>
            <a:spLocks noGrp="1"/>
          </p:cNvSpPr>
          <p:nvPr>
            <p:ph type="title"/>
          </p:nvPr>
        </p:nvSpPr>
        <p:spPr>
          <a:xfrm>
            <a:off x="211598" y="118612"/>
            <a:ext cx="11768803" cy="787231"/>
          </a:xfrm>
        </p:spPr>
        <p:txBody>
          <a:bodyPr>
            <a:normAutofit/>
          </a:bodyPr>
          <a:lstStyle/>
          <a:p>
            <a:r>
              <a:rPr lang="en-US" sz="3600" dirty="0"/>
              <a:t>Variable responses to acidification have been observed</a:t>
            </a:r>
          </a:p>
        </p:txBody>
      </p:sp>
      <p:pic>
        <p:nvPicPr>
          <p:cNvPr id="9" name="Picture 8">
            <a:extLst>
              <a:ext uri="{FF2B5EF4-FFF2-40B4-BE49-F238E27FC236}">
                <a16:creationId xmlns:a16="http://schemas.microsoft.com/office/drawing/2014/main" id="{0E23B5D2-968A-457E-843E-2116FADD957D}"/>
              </a:ext>
            </a:extLst>
          </p:cNvPr>
          <p:cNvPicPr/>
          <p:nvPr/>
        </p:nvPicPr>
        <p:blipFill rotWithShape="1">
          <a:blip r:embed="rId3"/>
          <a:srcRect l="8049" t="45791" r="7114" b="9436"/>
          <a:stretch/>
        </p:blipFill>
        <p:spPr>
          <a:xfrm>
            <a:off x="164694" y="2097473"/>
            <a:ext cx="9892030" cy="4136485"/>
          </a:xfrm>
          <a:prstGeom prst="rect">
            <a:avLst/>
          </a:prstGeom>
        </p:spPr>
      </p:pic>
      <p:sp>
        <p:nvSpPr>
          <p:cNvPr id="10" name="TextBox 9">
            <a:extLst>
              <a:ext uri="{FF2B5EF4-FFF2-40B4-BE49-F238E27FC236}">
                <a16:creationId xmlns:a16="http://schemas.microsoft.com/office/drawing/2014/main" id="{FF29AA0F-073C-42A0-B928-1EDB01C27045}"/>
              </a:ext>
            </a:extLst>
          </p:cNvPr>
          <p:cNvSpPr txBox="1"/>
          <p:nvPr/>
        </p:nvSpPr>
        <p:spPr>
          <a:xfrm>
            <a:off x="117407" y="6233958"/>
            <a:ext cx="3819174" cy="369332"/>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Baumann et al. (2018), </a:t>
            </a:r>
            <a:r>
              <a:rPr lang="en-US" i="1" dirty="0">
                <a:latin typeface="Calibri" panose="020F0502020204030204" pitchFamily="34" charset="0"/>
                <a:cs typeface="Calibri" panose="020F0502020204030204" pitchFamily="34" charset="0"/>
              </a:rPr>
              <a:t>Biology Letters</a:t>
            </a:r>
          </a:p>
        </p:txBody>
      </p:sp>
      <p:sp>
        <p:nvSpPr>
          <p:cNvPr id="11" name="TextBox 10">
            <a:extLst>
              <a:ext uri="{FF2B5EF4-FFF2-40B4-BE49-F238E27FC236}">
                <a16:creationId xmlns:a16="http://schemas.microsoft.com/office/drawing/2014/main" id="{EE0C2900-3118-4FBA-AC0E-B128428700C9}"/>
              </a:ext>
            </a:extLst>
          </p:cNvPr>
          <p:cNvSpPr txBox="1"/>
          <p:nvPr/>
        </p:nvSpPr>
        <p:spPr>
          <a:xfrm>
            <a:off x="2149960" y="1451141"/>
            <a:ext cx="1786621" cy="646331"/>
          </a:xfrm>
          <a:prstGeom prst="rect">
            <a:avLst/>
          </a:prstGeom>
          <a:noFill/>
        </p:spPr>
        <p:txBody>
          <a:bodyPr wrap="square" rtlCol="0">
            <a:spAutoFit/>
          </a:bodyPr>
          <a:lstStyle/>
          <a:p>
            <a:r>
              <a:rPr lang="en-US" sz="3600" b="1" i="1" dirty="0">
                <a:latin typeface="Calibri" panose="020F0502020204030204" pitchFamily="34" charset="0"/>
                <a:cs typeface="Calibri" panose="020F0502020204030204" pitchFamily="34" charset="0"/>
              </a:rPr>
              <a:t>Survival</a:t>
            </a:r>
          </a:p>
        </p:txBody>
      </p:sp>
      <p:sp>
        <p:nvSpPr>
          <p:cNvPr id="12" name="TextBox 11">
            <a:extLst>
              <a:ext uri="{FF2B5EF4-FFF2-40B4-BE49-F238E27FC236}">
                <a16:creationId xmlns:a16="http://schemas.microsoft.com/office/drawing/2014/main" id="{E59A3647-699A-44DD-A450-243CA1140C47}"/>
              </a:ext>
            </a:extLst>
          </p:cNvPr>
          <p:cNvSpPr txBox="1"/>
          <p:nvPr/>
        </p:nvSpPr>
        <p:spPr>
          <a:xfrm>
            <a:off x="7117919" y="1451142"/>
            <a:ext cx="1831366" cy="646331"/>
          </a:xfrm>
          <a:prstGeom prst="rect">
            <a:avLst/>
          </a:prstGeom>
          <a:noFill/>
        </p:spPr>
        <p:txBody>
          <a:bodyPr wrap="square" rtlCol="0">
            <a:spAutoFit/>
          </a:bodyPr>
          <a:lstStyle/>
          <a:p>
            <a:r>
              <a:rPr lang="en-US" sz="3600" b="1" i="1" dirty="0">
                <a:latin typeface="Calibri" panose="020F0502020204030204" pitchFamily="34" charset="0"/>
                <a:cs typeface="Calibri" panose="020F0502020204030204" pitchFamily="34" charset="0"/>
              </a:rPr>
              <a:t>Growth</a:t>
            </a:r>
          </a:p>
        </p:txBody>
      </p:sp>
      <p:cxnSp>
        <p:nvCxnSpPr>
          <p:cNvPr id="4" name="Straight Connector 3">
            <a:extLst>
              <a:ext uri="{FF2B5EF4-FFF2-40B4-BE49-F238E27FC236}">
                <a16:creationId xmlns:a16="http://schemas.microsoft.com/office/drawing/2014/main" id="{C13BD97E-C45A-86E7-5842-060FC4693B45}"/>
              </a:ext>
            </a:extLst>
          </p:cNvPr>
          <p:cNvCxnSpPr/>
          <p:nvPr/>
        </p:nvCxnSpPr>
        <p:spPr>
          <a:xfrm>
            <a:off x="1018570" y="3009418"/>
            <a:ext cx="4092139" cy="0"/>
          </a:xfrm>
          <a:prstGeom prst="line">
            <a:avLst/>
          </a:prstGeom>
          <a:ln w="57150">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4C3C5418-22EB-2767-6CC6-F71F29939DDA}"/>
              </a:ext>
            </a:extLst>
          </p:cNvPr>
          <p:cNvCxnSpPr/>
          <p:nvPr/>
        </p:nvCxnSpPr>
        <p:spPr>
          <a:xfrm>
            <a:off x="5941802" y="3277565"/>
            <a:ext cx="4092139" cy="0"/>
          </a:xfrm>
          <a:prstGeom prst="line">
            <a:avLst/>
          </a:prstGeom>
          <a:ln w="57150">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0723DCE-B601-77C1-FB1C-911317DD074E}"/>
              </a:ext>
            </a:extLst>
          </p:cNvPr>
          <p:cNvCxnSpPr>
            <a:cxnSpLocks/>
          </p:cNvCxnSpPr>
          <p:nvPr/>
        </p:nvCxnSpPr>
        <p:spPr>
          <a:xfrm flipH="1">
            <a:off x="10278317" y="3277565"/>
            <a:ext cx="509286"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E4FE4FD-A8EA-4425-AF61-5BA096650425}"/>
              </a:ext>
            </a:extLst>
          </p:cNvPr>
          <p:cNvSpPr txBox="1"/>
          <p:nvPr/>
        </p:nvSpPr>
        <p:spPr>
          <a:xfrm>
            <a:off x="10787603" y="2934104"/>
            <a:ext cx="1145894" cy="646331"/>
          </a:xfrm>
          <a:prstGeom prst="rect">
            <a:avLst/>
          </a:prstGeom>
          <a:noFill/>
          <a:ln w="28575">
            <a:solidFill>
              <a:srgbClr val="C00000"/>
            </a:solidFill>
          </a:ln>
        </p:spPr>
        <p:txBody>
          <a:bodyPr wrap="square" rtlCol="0">
            <a:spAutoFit/>
          </a:bodyPr>
          <a:lstStyle/>
          <a:p>
            <a:r>
              <a:rPr lang="en-US" dirty="0"/>
              <a:t>No effect near line</a:t>
            </a:r>
          </a:p>
        </p:txBody>
      </p:sp>
      <p:sp>
        <p:nvSpPr>
          <p:cNvPr id="16" name="Right Brace 15">
            <a:extLst>
              <a:ext uri="{FF2B5EF4-FFF2-40B4-BE49-F238E27FC236}">
                <a16:creationId xmlns:a16="http://schemas.microsoft.com/office/drawing/2014/main" id="{C8F783D8-2E79-DCA6-EEE4-275889283A87}"/>
              </a:ext>
            </a:extLst>
          </p:cNvPr>
          <p:cNvSpPr/>
          <p:nvPr/>
        </p:nvSpPr>
        <p:spPr>
          <a:xfrm>
            <a:off x="10127846" y="3621026"/>
            <a:ext cx="509286" cy="1649395"/>
          </a:xfrm>
          <a:prstGeom prst="righ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C0F8BE8A-8452-125D-6665-0CB883D1791E}"/>
              </a:ext>
            </a:extLst>
          </p:cNvPr>
          <p:cNvSpPr txBox="1"/>
          <p:nvPr/>
        </p:nvSpPr>
        <p:spPr>
          <a:xfrm>
            <a:off x="10637132" y="3963764"/>
            <a:ext cx="1415970" cy="923330"/>
          </a:xfrm>
          <a:prstGeom prst="rect">
            <a:avLst/>
          </a:prstGeom>
          <a:noFill/>
          <a:ln w="28575">
            <a:solidFill>
              <a:srgbClr val="C00000"/>
            </a:solidFill>
          </a:ln>
        </p:spPr>
        <p:txBody>
          <a:bodyPr wrap="square" rtlCol="0">
            <a:spAutoFit/>
          </a:bodyPr>
          <a:lstStyle/>
          <a:p>
            <a:r>
              <a:rPr lang="en-US" dirty="0"/>
              <a:t>Negative effects </a:t>
            </a:r>
            <a:r>
              <a:rPr lang="en-US" b="1" dirty="0"/>
              <a:t>sometimes</a:t>
            </a:r>
            <a:endParaRPr lang="en-US" dirty="0"/>
          </a:p>
        </p:txBody>
      </p:sp>
      <p:sp>
        <p:nvSpPr>
          <p:cNvPr id="3" name="Rectangle 2">
            <a:extLst>
              <a:ext uri="{FF2B5EF4-FFF2-40B4-BE49-F238E27FC236}">
                <a16:creationId xmlns:a16="http://schemas.microsoft.com/office/drawing/2014/main" id="{75AA3960-D4D0-AA9B-AAAC-ACFCB0A255D4}"/>
              </a:ext>
            </a:extLst>
          </p:cNvPr>
          <p:cNvSpPr/>
          <p:nvPr/>
        </p:nvSpPr>
        <p:spPr>
          <a:xfrm>
            <a:off x="0" y="0"/>
            <a:ext cx="12192000" cy="6858000"/>
          </a:xfrm>
          <a:prstGeom prst="rect">
            <a:avLst/>
          </a:prstGeom>
          <a:solidFill>
            <a:srgbClr val="003635">
              <a:alpha val="6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5C7067E-CA8D-1B5E-1B3B-D1CAE72C92A8}"/>
              </a:ext>
            </a:extLst>
          </p:cNvPr>
          <p:cNvSpPr txBox="1"/>
          <p:nvPr/>
        </p:nvSpPr>
        <p:spPr>
          <a:xfrm>
            <a:off x="2002674" y="1910570"/>
            <a:ext cx="8183301" cy="2554545"/>
          </a:xfrm>
          <a:prstGeom prst="rect">
            <a:avLst/>
          </a:prstGeom>
          <a:solidFill>
            <a:schemeClr val="accent1">
              <a:lumMod val="20000"/>
              <a:lumOff val="80000"/>
            </a:schemeClr>
          </a:solidFill>
        </p:spPr>
        <p:txBody>
          <a:bodyPr wrap="square" rtlCol="0">
            <a:spAutoFit/>
          </a:bodyPr>
          <a:lstStyle/>
          <a:p>
            <a:pPr algn="ctr"/>
            <a:endParaRPr lang="en-US" sz="4000" dirty="0">
              <a:solidFill>
                <a:schemeClr val="bg1"/>
              </a:solidFill>
            </a:endParaRPr>
          </a:p>
          <a:p>
            <a:pPr algn="ctr"/>
            <a:r>
              <a:rPr lang="en-US" sz="4000" b="1" dirty="0">
                <a:solidFill>
                  <a:schemeClr val="bg1"/>
                </a:solidFill>
              </a:rPr>
              <a:t>What are the underlying physiological mechanisms?</a:t>
            </a:r>
          </a:p>
          <a:p>
            <a:pPr algn="ctr"/>
            <a:endParaRPr lang="en-US" sz="4000" dirty="0">
              <a:solidFill>
                <a:schemeClr val="bg1"/>
              </a:solidFill>
            </a:endParaRPr>
          </a:p>
        </p:txBody>
      </p:sp>
    </p:spTree>
    <p:extLst>
      <p:ext uri="{BB962C8B-B14F-4D97-AF65-F5344CB8AC3E}">
        <p14:creationId xmlns:p14="http://schemas.microsoft.com/office/powerpoint/2010/main" val="899020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1E24C-B0C3-FA89-8B23-5C33AFF356E6}"/>
              </a:ext>
            </a:extLst>
          </p:cNvPr>
          <p:cNvSpPr>
            <a:spLocks noGrp="1"/>
          </p:cNvSpPr>
          <p:nvPr>
            <p:ph type="title"/>
          </p:nvPr>
        </p:nvSpPr>
        <p:spPr>
          <a:xfrm>
            <a:off x="838200" y="109941"/>
            <a:ext cx="10515600" cy="1325563"/>
          </a:xfrm>
        </p:spPr>
        <p:txBody>
          <a:bodyPr/>
          <a:lstStyle/>
          <a:p>
            <a:r>
              <a:rPr lang="en-US" dirty="0"/>
              <a:t>Objectives</a:t>
            </a:r>
          </a:p>
        </p:txBody>
      </p:sp>
      <p:sp>
        <p:nvSpPr>
          <p:cNvPr id="3" name="Content Placeholder 2">
            <a:extLst>
              <a:ext uri="{FF2B5EF4-FFF2-40B4-BE49-F238E27FC236}">
                <a16:creationId xmlns:a16="http://schemas.microsoft.com/office/drawing/2014/main" id="{83433FAC-B164-0D15-2243-0D6E174358D1}"/>
              </a:ext>
            </a:extLst>
          </p:cNvPr>
          <p:cNvSpPr>
            <a:spLocks noGrp="1"/>
          </p:cNvSpPr>
          <p:nvPr>
            <p:ph idx="1"/>
          </p:nvPr>
        </p:nvSpPr>
        <p:spPr>
          <a:xfrm>
            <a:off x="838200" y="1435504"/>
            <a:ext cx="10515600" cy="4922766"/>
          </a:xfrm>
        </p:spPr>
        <p:txBody>
          <a:bodyPr>
            <a:normAutofit/>
          </a:bodyPr>
          <a:lstStyle/>
          <a:p>
            <a:pPr marL="0" indent="0">
              <a:buNone/>
            </a:pPr>
            <a:r>
              <a:rPr lang="en-US" b="1" dirty="0"/>
              <a:t>Chapter 1: </a:t>
            </a:r>
            <a:r>
              <a:rPr lang="en-US" dirty="0"/>
              <a:t>Measure metabolic effects of CO</a:t>
            </a:r>
            <a:r>
              <a:rPr lang="en-US" baseline="-25000" dirty="0"/>
              <a:t>2</a:t>
            </a:r>
            <a:r>
              <a:rPr lang="en-US" dirty="0"/>
              <a:t>, temperature, and oxygen treatments</a:t>
            </a:r>
          </a:p>
          <a:p>
            <a:pPr marL="0" indent="0">
              <a:spcBef>
                <a:spcPts val="3000"/>
              </a:spcBef>
              <a:buNone/>
            </a:pPr>
            <a:r>
              <a:rPr lang="en-US" b="1" dirty="0"/>
              <a:t>Chapter 2: </a:t>
            </a:r>
            <a:r>
              <a:rPr lang="en-US" sz="2800" dirty="0"/>
              <a:t>Does acidification alter metabolic response to progressive, acute hypoxia? </a:t>
            </a:r>
            <a:endParaRPr lang="en-US" dirty="0"/>
          </a:p>
          <a:p>
            <a:pPr marL="0" indent="0">
              <a:spcBef>
                <a:spcPts val="3000"/>
              </a:spcBef>
              <a:buNone/>
            </a:pPr>
            <a:r>
              <a:rPr lang="en-US" b="1" dirty="0"/>
              <a:t>Chapter 3: </a:t>
            </a:r>
            <a:r>
              <a:rPr lang="en-US" dirty="0"/>
              <a:t>Identify mechanism of pH regulation in early life stages across CO</a:t>
            </a:r>
            <a:r>
              <a:rPr lang="en-US" baseline="-25000" dirty="0"/>
              <a:t>2</a:t>
            </a:r>
            <a:r>
              <a:rPr lang="en-US" dirty="0"/>
              <a:t> and temperature levels</a:t>
            </a:r>
          </a:p>
          <a:p>
            <a:pPr marL="0" indent="0">
              <a:spcBef>
                <a:spcPts val="3000"/>
              </a:spcBef>
              <a:buNone/>
            </a:pPr>
            <a:r>
              <a:rPr lang="en-US" b="1" dirty="0"/>
              <a:t>Chapter 4: </a:t>
            </a:r>
            <a:r>
              <a:rPr lang="en-US" dirty="0"/>
              <a:t>Attribute early life hypoxia responses to energetic mechanisms using a Dynamic Energy Budget</a:t>
            </a:r>
            <a:endParaRPr lang="en-US" b="1" dirty="0"/>
          </a:p>
        </p:txBody>
      </p:sp>
    </p:spTree>
    <p:extLst>
      <p:ext uri="{BB962C8B-B14F-4D97-AF65-F5344CB8AC3E}">
        <p14:creationId xmlns:p14="http://schemas.microsoft.com/office/powerpoint/2010/main" val="31554994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1E24C-B0C3-FA89-8B23-5C33AFF356E6}"/>
              </a:ext>
            </a:extLst>
          </p:cNvPr>
          <p:cNvSpPr>
            <a:spLocks noGrp="1"/>
          </p:cNvSpPr>
          <p:nvPr>
            <p:ph type="title"/>
          </p:nvPr>
        </p:nvSpPr>
        <p:spPr>
          <a:xfrm>
            <a:off x="838200" y="109941"/>
            <a:ext cx="10515600" cy="1325563"/>
          </a:xfrm>
        </p:spPr>
        <p:txBody>
          <a:bodyPr/>
          <a:lstStyle/>
          <a:p>
            <a:r>
              <a:rPr lang="en-US" dirty="0"/>
              <a:t>Objectives</a:t>
            </a:r>
          </a:p>
        </p:txBody>
      </p:sp>
      <p:sp>
        <p:nvSpPr>
          <p:cNvPr id="3" name="Content Placeholder 2">
            <a:extLst>
              <a:ext uri="{FF2B5EF4-FFF2-40B4-BE49-F238E27FC236}">
                <a16:creationId xmlns:a16="http://schemas.microsoft.com/office/drawing/2014/main" id="{83433FAC-B164-0D15-2243-0D6E174358D1}"/>
              </a:ext>
            </a:extLst>
          </p:cNvPr>
          <p:cNvSpPr>
            <a:spLocks noGrp="1"/>
          </p:cNvSpPr>
          <p:nvPr>
            <p:ph idx="1"/>
          </p:nvPr>
        </p:nvSpPr>
        <p:spPr>
          <a:xfrm>
            <a:off x="838200" y="1435504"/>
            <a:ext cx="10515600" cy="4922766"/>
          </a:xfrm>
        </p:spPr>
        <p:txBody>
          <a:bodyPr>
            <a:normAutofit/>
          </a:bodyPr>
          <a:lstStyle/>
          <a:p>
            <a:pPr marL="0" indent="0">
              <a:buNone/>
            </a:pPr>
            <a:r>
              <a:rPr lang="en-US" b="1" dirty="0"/>
              <a:t>Chapter 1: </a:t>
            </a:r>
            <a:r>
              <a:rPr lang="en-US" dirty="0"/>
              <a:t>Measure metabolic effects of CO</a:t>
            </a:r>
            <a:r>
              <a:rPr lang="en-US" baseline="-25000" dirty="0"/>
              <a:t>2</a:t>
            </a:r>
            <a:r>
              <a:rPr lang="en-US" dirty="0"/>
              <a:t>, temperature, and oxygen treatments</a:t>
            </a:r>
          </a:p>
          <a:p>
            <a:pPr marL="0" indent="0">
              <a:spcBef>
                <a:spcPts val="3000"/>
              </a:spcBef>
              <a:buNone/>
            </a:pPr>
            <a:r>
              <a:rPr lang="en-US" b="1" dirty="0"/>
              <a:t>Chapter 2: </a:t>
            </a:r>
            <a:r>
              <a:rPr lang="en-US" sz="2800" dirty="0"/>
              <a:t>Does acidification alter metabolic response to progressive, acute hypoxia? </a:t>
            </a:r>
            <a:endParaRPr lang="en-US" dirty="0"/>
          </a:p>
          <a:p>
            <a:pPr marL="0" indent="0">
              <a:spcBef>
                <a:spcPts val="3000"/>
              </a:spcBef>
              <a:buNone/>
            </a:pPr>
            <a:r>
              <a:rPr lang="en-US" b="1" dirty="0"/>
              <a:t>Chapter 3: </a:t>
            </a:r>
            <a:r>
              <a:rPr lang="en-US" dirty="0"/>
              <a:t>Identify mechanism of pH regulation in early life stages across CO</a:t>
            </a:r>
            <a:r>
              <a:rPr lang="en-US" baseline="-25000" dirty="0"/>
              <a:t>2</a:t>
            </a:r>
            <a:r>
              <a:rPr lang="en-US" dirty="0"/>
              <a:t> and temperature levels</a:t>
            </a:r>
          </a:p>
          <a:p>
            <a:pPr marL="0" indent="0">
              <a:spcBef>
                <a:spcPts val="3000"/>
              </a:spcBef>
              <a:buNone/>
            </a:pPr>
            <a:r>
              <a:rPr lang="en-US" b="1" dirty="0"/>
              <a:t>Chapter 4: </a:t>
            </a:r>
            <a:r>
              <a:rPr lang="en-US" dirty="0"/>
              <a:t>Attribute early life hypoxia responses to energetic mechanisms using a Dynamic Energy Budget</a:t>
            </a:r>
            <a:endParaRPr lang="en-US" b="1" dirty="0"/>
          </a:p>
        </p:txBody>
      </p:sp>
      <p:sp>
        <p:nvSpPr>
          <p:cNvPr id="4" name="Rectangle 3">
            <a:extLst>
              <a:ext uri="{FF2B5EF4-FFF2-40B4-BE49-F238E27FC236}">
                <a16:creationId xmlns:a16="http://schemas.microsoft.com/office/drawing/2014/main" id="{93BD2BA2-9EC6-2629-0E3E-616242F10091}"/>
              </a:ext>
            </a:extLst>
          </p:cNvPr>
          <p:cNvSpPr/>
          <p:nvPr/>
        </p:nvSpPr>
        <p:spPr>
          <a:xfrm>
            <a:off x="701750" y="1318437"/>
            <a:ext cx="10781414" cy="1095153"/>
          </a:xfrm>
          <a:prstGeom prst="rect">
            <a:avLst/>
          </a:prstGeom>
          <a:noFill/>
          <a:ln w="571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8B43A31-C0EC-3C51-A92E-3808A002B06E}"/>
              </a:ext>
            </a:extLst>
          </p:cNvPr>
          <p:cNvSpPr/>
          <p:nvPr/>
        </p:nvSpPr>
        <p:spPr>
          <a:xfrm>
            <a:off x="701750" y="2456122"/>
            <a:ext cx="10781414" cy="3795824"/>
          </a:xfrm>
          <a:prstGeom prst="rect">
            <a:avLst/>
          </a:prstGeom>
          <a:solidFill>
            <a:schemeClr val="bg1">
              <a:alpha val="4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54578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73CCBD-4D7D-D8DD-2C89-1C782E18795F}"/>
              </a:ext>
            </a:extLst>
          </p:cNvPr>
          <p:cNvSpPr>
            <a:spLocks noGrp="1"/>
          </p:cNvSpPr>
          <p:nvPr>
            <p:ph sz="half" idx="1"/>
          </p:nvPr>
        </p:nvSpPr>
        <p:spPr>
          <a:xfrm>
            <a:off x="551121" y="2087300"/>
            <a:ext cx="7009406" cy="4043363"/>
          </a:xfrm>
        </p:spPr>
        <p:txBody>
          <a:bodyPr/>
          <a:lstStyle/>
          <a:p>
            <a:pPr marL="0" indent="0">
              <a:buNone/>
            </a:pPr>
            <a:r>
              <a:rPr lang="en-US" b="1" dirty="0"/>
              <a:t>Experimental design</a:t>
            </a:r>
          </a:p>
          <a:p>
            <a:r>
              <a:rPr lang="en-US" dirty="0"/>
              <a:t>Two types of experiments conducted by Baumann Lab at UConn:</a:t>
            </a:r>
          </a:p>
          <a:p>
            <a:pPr lvl="1"/>
            <a:r>
              <a:rPr lang="en-US" dirty="0"/>
              <a:t>Temperature x CO</a:t>
            </a:r>
            <a:r>
              <a:rPr lang="en-US" baseline="-25000" dirty="0"/>
              <a:t>2</a:t>
            </a:r>
            <a:endParaRPr lang="en-US" dirty="0"/>
          </a:p>
          <a:p>
            <a:pPr lvl="1"/>
            <a:r>
              <a:rPr lang="en-US" dirty="0"/>
              <a:t>Oxygen x CO</a:t>
            </a:r>
            <a:r>
              <a:rPr lang="en-US" baseline="-25000" dirty="0"/>
              <a:t>2</a:t>
            </a:r>
            <a:endParaRPr lang="en-US" dirty="0"/>
          </a:p>
          <a:p>
            <a:r>
              <a:rPr lang="en-US" dirty="0"/>
              <a:t>Catch wild adults and spawn in lab</a:t>
            </a:r>
          </a:p>
          <a:p>
            <a:r>
              <a:rPr lang="en-US" dirty="0"/>
              <a:t>Start treatments right after fertilization</a:t>
            </a:r>
          </a:p>
        </p:txBody>
      </p:sp>
      <p:sp>
        <p:nvSpPr>
          <p:cNvPr id="5" name="Title 1">
            <a:extLst>
              <a:ext uri="{FF2B5EF4-FFF2-40B4-BE49-F238E27FC236}">
                <a16:creationId xmlns:a16="http://schemas.microsoft.com/office/drawing/2014/main" id="{4CE9822B-ADA4-127D-1A57-96D68F3C8CD5}"/>
              </a:ext>
            </a:extLst>
          </p:cNvPr>
          <p:cNvSpPr txBox="1">
            <a:spLocks/>
          </p:cNvSpPr>
          <p:nvPr/>
        </p:nvSpPr>
        <p:spPr>
          <a:xfrm>
            <a:off x="551121" y="109943"/>
            <a:ext cx="11089758" cy="1325563"/>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Chapter 1: </a:t>
            </a:r>
            <a:r>
              <a:rPr lang="en-US" dirty="0"/>
              <a:t>Metabolic rates of offspring exposed to CO</a:t>
            </a:r>
            <a:r>
              <a:rPr lang="en-US" baseline="-25000" dirty="0"/>
              <a:t>2</a:t>
            </a:r>
            <a:r>
              <a:rPr lang="en-US" dirty="0"/>
              <a:t>, temperature, and oxygen treatments</a:t>
            </a:r>
          </a:p>
        </p:txBody>
      </p:sp>
      <p:pic>
        <p:nvPicPr>
          <p:cNvPr id="10" name="Picture 9">
            <a:extLst>
              <a:ext uri="{FF2B5EF4-FFF2-40B4-BE49-F238E27FC236}">
                <a16:creationId xmlns:a16="http://schemas.microsoft.com/office/drawing/2014/main" id="{28CB8ADD-7D5E-1196-BA00-DB2FB88E217F}"/>
              </a:ext>
            </a:extLst>
          </p:cNvPr>
          <p:cNvPicPr>
            <a:picLocks noChangeAspect="1"/>
          </p:cNvPicPr>
          <p:nvPr/>
        </p:nvPicPr>
        <p:blipFill rotWithShape="1">
          <a:blip r:embed="rId2">
            <a:extLst>
              <a:ext uri="{28A0092B-C50C-407E-A947-70E740481C1C}">
                <a14:useLocalDpi xmlns:a14="http://schemas.microsoft.com/office/drawing/2010/main" val="0"/>
              </a:ext>
            </a:extLst>
          </a:blip>
          <a:srcRect l="28456" t="18450" r="27358"/>
          <a:stretch/>
        </p:blipFill>
        <p:spPr>
          <a:xfrm>
            <a:off x="7991038" y="1886577"/>
            <a:ext cx="3565659" cy="4113019"/>
          </a:xfrm>
          <a:prstGeom prst="rect">
            <a:avLst/>
          </a:prstGeom>
          <a:ln w="28575">
            <a:solidFill>
              <a:schemeClr val="accent1"/>
            </a:solidFill>
          </a:ln>
        </p:spPr>
      </p:pic>
      <p:sp>
        <p:nvSpPr>
          <p:cNvPr id="12" name="TextBox 11">
            <a:extLst>
              <a:ext uri="{FF2B5EF4-FFF2-40B4-BE49-F238E27FC236}">
                <a16:creationId xmlns:a16="http://schemas.microsoft.com/office/drawing/2014/main" id="{DFA623D4-FE1A-A770-04B0-6FE99B62BBD7}"/>
              </a:ext>
            </a:extLst>
          </p:cNvPr>
          <p:cNvSpPr txBox="1"/>
          <p:nvPr/>
        </p:nvSpPr>
        <p:spPr>
          <a:xfrm>
            <a:off x="9473747" y="6081335"/>
            <a:ext cx="2167132" cy="369332"/>
          </a:xfrm>
          <a:prstGeom prst="rect">
            <a:avLst/>
          </a:prstGeom>
          <a:noFill/>
        </p:spPr>
        <p:txBody>
          <a:bodyPr wrap="none" rtlCol="0">
            <a:spAutoFit/>
          </a:bodyPr>
          <a:lstStyle/>
          <a:p>
            <a:r>
              <a:rPr lang="en-US" i="1" dirty="0"/>
              <a:t>M. medina</a:t>
            </a:r>
            <a:r>
              <a:rPr lang="en-US" dirty="0"/>
              <a:t> embryo</a:t>
            </a:r>
          </a:p>
        </p:txBody>
      </p:sp>
    </p:spTree>
    <p:extLst>
      <p:ext uri="{BB962C8B-B14F-4D97-AF65-F5344CB8AC3E}">
        <p14:creationId xmlns:p14="http://schemas.microsoft.com/office/powerpoint/2010/main" val="15177628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3AF062FA-4B7B-4701-ABB9-82174B57AE5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480" b="21029"/>
          <a:stretch/>
        </p:blipFill>
        <p:spPr bwMode="auto">
          <a:xfrm>
            <a:off x="6661297" y="1506613"/>
            <a:ext cx="5051784" cy="4498005"/>
          </a:xfrm>
          <a:prstGeom prst="rect">
            <a:avLst/>
          </a:prstGeom>
          <a:noFill/>
          <a:ln w="28575">
            <a:solidFill>
              <a:schemeClr val="accent1"/>
            </a:solidFill>
          </a:ln>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7DA41A55-7525-3E36-38B2-CD0BDDDC3E90}"/>
              </a:ext>
            </a:extLst>
          </p:cNvPr>
          <p:cNvSpPr txBox="1">
            <a:spLocks/>
          </p:cNvSpPr>
          <p:nvPr/>
        </p:nvSpPr>
        <p:spPr>
          <a:xfrm>
            <a:off x="551121" y="109943"/>
            <a:ext cx="11089758" cy="1325563"/>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Chapter 1: </a:t>
            </a:r>
            <a:r>
              <a:rPr lang="en-US" dirty="0"/>
              <a:t>Metabolic rates of offspring exposed to CO</a:t>
            </a:r>
            <a:r>
              <a:rPr lang="en-US" baseline="-25000" dirty="0"/>
              <a:t>2</a:t>
            </a:r>
            <a:r>
              <a:rPr lang="en-US" dirty="0"/>
              <a:t>, temperature, and oxygen treatments</a:t>
            </a:r>
          </a:p>
        </p:txBody>
      </p:sp>
      <p:sp>
        <p:nvSpPr>
          <p:cNvPr id="10" name="TextBox 9">
            <a:extLst>
              <a:ext uri="{FF2B5EF4-FFF2-40B4-BE49-F238E27FC236}">
                <a16:creationId xmlns:a16="http://schemas.microsoft.com/office/drawing/2014/main" id="{95B940EC-1425-6843-E3A3-73A853C90371}"/>
              </a:ext>
            </a:extLst>
          </p:cNvPr>
          <p:cNvSpPr txBox="1"/>
          <p:nvPr/>
        </p:nvSpPr>
        <p:spPr>
          <a:xfrm>
            <a:off x="9552490" y="6079047"/>
            <a:ext cx="2160591" cy="369332"/>
          </a:xfrm>
          <a:prstGeom prst="rect">
            <a:avLst/>
          </a:prstGeom>
          <a:noFill/>
        </p:spPr>
        <p:txBody>
          <a:bodyPr wrap="none" rtlCol="0">
            <a:spAutoFit/>
          </a:bodyPr>
          <a:lstStyle/>
          <a:p>
            <a:r>
              <a:rPr lang="en-US" dirty="0"/>
              <a:t>Respirometry wells</a:t>
            </a:r>
          </a:p>
        </p:txBody>
      </p:sp>
      <p:sp>
        <p:nvSpPr>
          <p:cNvPr id="15" name="Content Placeholder 14">
            <a:extLst>
              <a:ext uri="{FF2B5EF4-FFF2-40B4-BE49-F238E27FC236}">
                <a16:creationId xmlns:a16="http://schemas.microsoft.com/office/drawing/2014/main" id="{54BCE160-0C58-D29F-736C-328A8840C94D}"/>
              </a:ext>
            </a:extLst>
          </p:cNvPr>
          <p:cNvSpPr>
            <a:spLocks noGrp="1"/>
          </p:cNvSpPr>
          <p:nvPr>
            <p:ph sz="half" idx="2"/>
          </p:nvPr>
        </p:nvSpPr>
        <p:spPr>
          <a:xfrm>
            <a:off x="733646" y="2167555"/>
            <a:ext cx="5562982" cy="4186946"/>
          </a:xfrm>
        </p:spPr>
        <p:txBody>
          <a:bodyPr>
            <a:normAutofit/>
          </a:bodyPr>
          <a:lstStyle/>
          <a:p>
            <a:pPr marL="0" indent="0">
              <a:buNone/>
            </a:pPr>
            <a:r>
              <a:rPr lang="en-US" b="1" dirty="0"/>
              <a:t>Experimental design:</a:t>
            </a:r>
          </a:p>
          <a:p>
            <a:r>
              <a:rPr lang="en-US" dirty="0"/>
              <a:t>Experimental treatments:</a:t>
            </a:r>
          </a:p>
          <a:p>
            <a:pPr lvl="1"/>
            <a:r>
              <a:rPr lang="en-US" dirty="0"/>
              <a:t>Temperature: 17, 20, 24, 28°C</a:t>
            </a:r>
          </a:p>
          <a:p>
            <a:pPr lvl="1"/>
            <a:r>
              <a:rPr lang="en-US" dirty="0"/>
              <a:t>CO</a:t>
            </a:r>
            <a:r>
              <a:rPr lang="en-US" baseline="-25000" dirty="0"/>
              <a:t>2</a:t>
            </a:r>
            <a:r>
              <a:rPr lang="en-US" dirty="0"/>
              <a:t>: 400, 2200, 4200 µatm</a:t>
            </a:r>
          </a:p>
          <a:p>
            <a:pPr lvl="1"/>
            <a:r>
              <a:rPr lang="en-US" dirty="0"/>
              <a:t>Oxygen: 8, 4, 3, 2.5 mg/L</a:t>
            </a:r>
          </a:p>
          <a:p>
            <a:r>
              <a:rPr lang="en-US" dirty="0"/>
              <a:t>Sample:</a:t>
            </a:r>
          </a:p>
          <a:p>
            <a:pPr lvl="1"/>
            <a:r>
              <a:rPr lang="en-US" dirty="0"/>
              <a:t>Embryos</a:t>
            </a:r>
          </a:p>
          <a:p>
            <a:pPr lvl="1"/>
            <a:r>
              <a:rPr lang="en-US" dirty="0"/>
              <a:t>Newly hatched larvae</a:t>
            </a:r>
          </a:p>
        </p:txBody>
      </p:sp>
    </p:spTree>
    <p:extLst>
      <p:ext uri="{BB962C8B-B14F-4D97-AF65-F5344CB8AC3E}">
        <p14:creationId xmlns:p14="http://schemas.microsoft.com/office/powerpoint/2010/main" val="1521663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DA41A55-7525-3E36-38B2-CD0BDDDC3E90}"/>
              </a:ext>
            </a:extLst>
          </p:cNvPr>
          <p:cNvSpPr txBox="1">
            <a:spLocks/>
          </p:cNvSpPr>
          <p:nvPr/>
        </p:nvSpPr>
        <p:spPr>
          <a:xfrm>
            <a:off x="551121" y="109943"/>
            <a:ext cx="11089758" cy="1325563"/>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Chapter 1: </a:t>
            </a:r>
            <a:r>
              <a:rPr lang="en-US" dirty="0"/>
              <a:t>Metabolic rates of offspring exposed to CO</a:t>
            </a:r>
            <a:r>
              <a:rPr lang="en-US" baseline="-25000" dirty="0"/>
              <a:t>2</a:t>
            </a:r>
            <a:r>
              <a:rPr lang="en-US" dirty="0"/>
              <a:t>, temperature, and oxygen treatments</a:t>
            </a:r>
          </a:p>
        </p:txBody>
      </p:sp>
      <p:sp>
        <p:nvSpPr>
          <p:cNvPr id="10" name="TextBox 9">
            <a:extLst>
              <a:ext uri="{FF2B5EF4-FFF2-40B4-BE49-F238E27FC236}">
                <a16:creationId xmlns:a16="http://schemas.microsoft.com/office/drawing/2014/main" id="{95B940EC-1425-6843-E3A3-73A853C90371}"/>
              </a:ext>
            </a:extLst>
          </p:cNvPr>
          <p:cNvSpPr txBox="1"/>
          <p:nvPr/>
        </p:nvSpPr>
        <p:spPr>
          <a:xfrm>
            <a:off x="134542" y="6104220"/>
            <a:ext cx="3294043" cy="369332"/>
          </a:xfrm>
          <a:prstGeom prst="rect">
            <a:avLst/>
          </a:prstGeom>
          <a:noFill/>
        </p:spPr>
        <p:txBody>
          <a:bodyPr wrap="none" rtlCol="0">
            <a:spAutoFit/>
          </a:bodyPr>
          <a:lstStyle/>
          <a:p>
            <a:r>
              <a:rPr lang="en-US" dirty="0"/>
              <a:t>Optical oxygen measurement</a:t>
            </a:r>
          </a:p>
        </p:txBody>
      </p:sp>
      <p:sp>
        <p:nvSpPr>
          <p:cNvPr id="15" name="Content Placeholder 14">
            <a:extLst>
              <a:ext uri="{FF2B5EF4-FFF2-40B4-BE49-F238E27FC236}">
                <a16:creationId xmlns:a16="http://schemas.microsoft.com/office/drawing/2014/main" id="{54BCE160-0C58-D29F-736C-328A8840C94D}"/>
              </a:ext>
            </a:extLst>
          </p:cNvPr>
          <p:cNvSpPr>
            <a:spLocks noGrp="1"/>
          </p:cNvSpPr>
          <p:nvPr>
            <p:ph sz="half" idx="2"/>
          </p:nvPr>
        </p:nvSpPr>
        <p:spPr>
          <a:xfrm>
            <a:off x="6459279" y="2022612"/>
            <a:ext cx="5181600" cy="4351338"/>
          </a:xfrm>
        </p:spPr>
        <p:txBody>
          <a:bodyPr/>
          <a:lstStyle/>
          <a:p>
            <a:pPr marL="0" indent="0">
              <a:buNone/>
            </a:pPr>
            <a:r>
              <a:rPr lang="en-US" dirty="0"/>
              <a:t>Hypotheses:</a:t>
            </a:r>
          </a:p>
          <a:p>
            <a:r>
              <a:rPr lang="en-US" dirty="0"/>
              <a:t>Metabolism </a:t>
            </a:r>
            <a:r>
              <a:rPr lang="en-US" b="1" dirty="0"/>
              <a:t>increases</a:t>
            </a:r>
            <a:r>
              <a:rPr lang="en-US" dirty="0"/>
              <a:t> with warmer temperatures</a:t>
            </a:r>
          </a:p>
          <a:p>
            <a:r>
              <a:rPr lang="en-US" dirty="0"/>
              <a:t>Metabolism </a:t>
            </a:r>
            <a:r>
              <a:rPr lang="en-US" b="1" dirty="0"/>
              <a:t>increases</a:t>
            </a:r>
            <a:r>
              <a:rPr lang="en-US" dirty="0"/>
              <a:t> with acidification</a:t>
            </a:r>
          </a:p>
          <a:p>
            <a:r>
              <a:rPr lang="en-US" dirty="0"/>
              <a:t>Metabolism </a:t>
            </a:r>
            <a:r>
              <a:rPr lang="en-US" b="1" dirty="0"/>
              <a:t>decreases</a:t>
            </a:r>
            <a:r>
              <a:rPr lang="en-US" dirty="0"/>
              <a:t> with low oxygen</a:t>
            </a:r>
          </a:p>
        </p:txBody>
      </p:sp>
      <p:pic>
        <p:nvPicPr>
          <p:cNvPr id="2" name="Picture 1" descr="A picture containing indoor, equipment, cluttered&#10;&#10;Description automatically generated">
            <a:extLst>
              <a:ext uri="{FF2B5EF4-FFF2-40B4-BE49-F238E27FC236}">
                <a16:creationId xmlns:a16="http://schemas.microsoft.com/office/drawing/2014/main" id="{DDCE07A3-29D5-A8AB-5CDF-A1C7F7BB4BD1}"/>
              </a:ext>
            </a:extLst>
          </p:cNvPr>
          <p:cNvPicPr>
            <a:picLocks noChangeAspect="1"/>
          </p:cNvPicPr>
          <p:nvPr/>
        </p:nvPicPr>
        <p:blipFill>
          <a:blip r:embed="rId2" cstate="print">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134542" y="1805178"/>
            <a:ext cx="5632274" cy="4224206"/>
          </a:xfrm>
          <a:prstGeom prst="rect">
            <a:avLst/>
          </a:prstGeom>
          <a:ln w="28575">
            <a:solidFill>
              <a:schemeClr val="accent1"/>
            </a:solidFill>
          </a:ln>
        </p:spPr>
      </p:pic>
    </p:spTree>
    <p:extLst>
      <p:ext uri="{BB962C8B-B14F-4D97-AF65-F5344CB8AC3E}">
        <p14:creationId xmlns:p14="http://schemas.microsoft.com/office/powerpoint/2010/main" val="1189446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DA41A55-7525-3E36-38B2-CD0BDDDC3E90}"/>
              </a:ext>
            </a:extLst>
          </p:cNvPr>
          <p:cNvSpPr txBox="1">
            <a:spLocks/>
          </p:cNvSpPr>
          <p:nvPr/>
        </p:nvSpPr>
        <p:spPr>
          <a:xfrm>
            <a:off x="125818" y="-198401"/>
            <a:ext cx="11089758"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Chapter 1 Results: Temperature × CO</a:t>
            </a:r>
            <a:r>
              <a:rPr lang="en-US" baseline="-25000" dirty="0"/>
              <a:t>2</a:t>
            </a:r>
            <a:endParaRPr lang="en-US" dirty="0"/>
          </a:p>
        </p:txBody>
      </p:sp>
      <p:sp>
        <p:nvSpPr>
          <p:cNvPr id="10" name="TextBox 9">
            <a:extLst>
              <a:ext uri="{FF2B5EF4-FFF2-40B4-BE49-F238E27FC236}">
                <a16:creationId xmlns:a16="http://schemas.microsoft.com/office/drawing/2014/main" id="{95B940EC-1425-6843-E3A3-73A853C90371}"/>
              </a:ext>
            </a:extLst>
          </p:cNvPr>
          <p:cNvSpPr txBox="1"/>
          <p:nvPr/>
        </p:nvSpPr>
        <p:spPr>
          <a:xfrm>
            <a:off x="3344221" y="5919554"/>
            <a:ext cx="5503558" cy="461665"/>
          </a:xfrm>
          <a:prstGeom prst="rect">
            <a:avLst/>
          </a:prstGeom>
          <a:noFill/>
        </p:spPr>
        <p:txBody>
          <a:bodyPr wrap="none" rtlCol="0">
            <a:spAutoFit/>
          </a:bodyPr>
          <a:lstStyle/>
          <a:p>
            <a:r>
              <a:rPr lang="en-US" sz="2400" dirty="0"/>
              <a:t>Only </a:t>
            </a:r>
            <a:r>
              <a:rPr lang="en-US" sz="2400" b="1" dirty="0"/>
              <a:t>temperature</a:t>
            </a:r>
            <a:r>
              <a:rPr lang="en-US" sz="2400" dirty="0"/>
              <a:t> affects metabolism</a:t>
            </a:r>
          </a:p>
        </p:txBody>
      </p:sp>
      <p:pic>
        <p:nvPicPr>
          <p:cNvPr id="4" name="Picture 3">
            <a:extLst>
              <a:ext uri="{FF2B5EF4-FFF2-40B4-BE49-F238E27FC236}">
                <a16:creationId xmlns:a16="http://schemas.microsoft.com/office/drawing/2014/main" id="{D9B29DE9-7E9D-E77A-1918-98B3DC13FF6B}"/>
              </a:ext>
            </a:extLst>
          </p:cNvPr>
          <p:cNvPicPr>
            <a:picLocks noChangeAspect="1"/>
          </p:cNvPicPr>
          <p:nvPr/>
        </p:nvPicPr>
        <p:blipFill rotWithShape="1">
          <a:blip r:embed="rId3">
            <a:extLst>
              <a:ext uri="{28A0092B-C50C-407E-A947-70E740481C1C}">
                <a14:useLocalDpi xmlns:a14="http://schemas.microsoft.com/office/drawing/2010/main" val="0"/>
              </a:ext>
            </a:extLst>
          </a:blip>
          <a:srcRect l="27338" t="16125" r="22221" b="15038"/>
          <a:stretch/>
        </p:blipFill>
        <p:spPr>
          <a:xfrm rot="5400000">
            <a:off x="3765833" y="-1022723"/>
            <a:ext cx="4660334" cy="8996465"/>
          </a:xfrm>
          <a:prstGeom prst="rect">
            <a:avLst/>
          </a:prstGeom>
          <a:ln w="28575">
            <a:solidFill>
              <a:schemeClr val="accent1"/>
            </a:solidFill>
          </a:ln>
        </p:spPr>
      </p:pic>
      <p:sp>
        <p:nvSpPr>
          <p:cNvPr id="8" name="TextBox 7">
            <a:extLst>
              <a:ext uri="{FF2B5EF4-FFF2-40B4-BE49-F238E27FC236}">
                <a16:creationId xmlns:a16="http://schemas.microsoft.com/office/drawing/2014/main" id="{7D34FE0F-8032-2DFD-9FA0-CC06DDAD67ED}"/>
              </a:ext>
            </a:extLst>
          </p:cNvPr>
          <p:cNvSpPr txBox="1"/>
          <p:nvPr/>
        </p:nvSpPr>
        <p:spPr>
          <a:xfrm>
            <a:off x="3259384" y="1254637"/>
            <a:ext cx="1167307" cy="369332"/>
          </a:xfrm>
          <a:prstGeom prst="rect">
            <a:avLst/>
          </a:prstGeom>
          <a:noFill/>
        </p:spPr>
        <p:txBody>
          <a:bodyPr wrap="none" rtlCol="0">
            <a:spAutoFit/>
          </a:bodyPr>
          <a:lstStyle/>
          <a:p>
            <a:r>
              <a:rPr lang="en-US" b="1" dirty="0">
                <a:solidFill>
                  <a:schemeClr val="tx2">
                    <a:lumMod val="10000"/>
                  </a:schemeClr>
                </a:solidFill>
                <a:latin typeface="Arial" panose="020B0604020202020204" pitchFamily="34" charset="0"/>
                <a:cs typeface="Arial" panose="020B0604020202020204" pitchFamily="34" charset="0"/>
              </a:rPr>
              <a:t>Embryos</a:t>
            </a:r>
          </a:p>
        </p:txBody>
      </p:sp>
      <p:sp>
        <p:nvSpPr>
          <p:cNvPr id="9" name="TextBox 8">
            <a:extLst>
              <a:ext uri="{FF2B5EF4-FFF2-40B4-BE49-F238E27FC236}">
                <a16:creationId xmlns:a16="http://schemas.microsoft.com/office/drawing/2014/main" id="{42357CC8-DF7A-31E6-09FB-078DB2DEFFE1}"/>
              </a:ext>
            </a:extLst>
          </p:cNvPr>
          <p:cNvSpPr txBox="1"/>
          <p:nvPr/>
        </p:nvSpPr>
        <p:spPr>
          <a:xfrm>
            <a:off x="7081672" y="1254637"/>
            <a:ext cx="928459" cy="369332"/>
          </a:xfrm>
          <a:prstGeom prst="rect">
            <a:avLst/>
          </a:prstGeom>
          <a:noFill/>
        </p:spPr>
        <p:txBody>
          <a:bodyPr wrap="none" rtlCol="0">
            <a:spAutoFit/>
          </a:bodyPr>
          <a:lstStyle/>
          <a:p>
            <a:r>
              <a:rPr lang="en-US" b="1" dirty="0">
                <a:solidFill>
                  <a:schemeClr val="tx2">
                    <a:lumMod val="10000"/>
                  </a:schemeClr>
                </a:solidFill>
                <a:latin typeface="Arial" panose="020B0604020202020204" pitchFamily="34" charset="0"/>
                <a:cs typeface="Arial" panose="020B0604020202020204" pitchFamily="34" charset="0"/>
              </a:rPr>
              <a:t>Larvae</a:t>
            </a:r>
          </a:p>
        </p:txBody>
      </p:sp>
      <p:sp>
        <p:nvSpPr>
          <p:cNvPr id="11" name="Rectangle 10">
            <a:extLst>
              <a:ext uri="{FF2B5EF4-FFF2-40B4-BE49-F238E27FC236}">
                <a16:creationId xmlns:a16="http://schemas.microsoft.com/office/drawing/2014/main" id="{8E29B6E8-A6B4-283F-FF75-922C8AA72305}"/>
              </a:ext>
            </a:extLst>
          </p:cNvPr>
          <p:cNvSpPr/>
          <p:nvPr/>
        </p:nvSpPr>
        <p:spPr>
          <a:xfrm>
            <a:off x="2775098" y="1424759"/>
            <a:ext cx="287079" cy="2736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2" name="Rectangle 11">
            <a:extLst>
              <a:ext uri="{FF2B5EF4-FFF2-40B4-BE49-F238E27FC236}">
                <a16:creationId xmlns:a16="http://schemas.microsoft.com/office/drawing/2014/main" id="{F63C6D8A-5134-2D7A-51EF-134A0E19DC34}"/>
              </a:ext>
            </a:extLst>
          </p:cNvPr>
          <p:cNvSpPr/>
          <p:nvPr/>
        </p:nvSpPr>
        <p:spPr>
          <a:xfrm>
            <a:off x="6478787" y="1417670"/>
            <a:ext cx="287079" cy="2736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3" name="Title 1">
            <a:extLst>
              <a:ext uri="{FF2B5EF4-FFF2-40B4-BE49-F238E27FC236}">
                <a16:creationId xmlns:a16="http://schemas.microsoft.com/office/drawing/2014/main" id="{6EE8A99E-CED2-D5CB-7E95-CBBF2A977FAC}"/>
              </a:ext>
            </a:extLst>
          </p:cNvPr>
          <p:cNvSpPr txBox="1">
            <a:spLocks/>
          </p:cNvSpPr>
          <p:nvPr/>
        </p:nvSpPr>
        <p:spPr>
          <a:xfrm>
            <a:off x="8567159" y="6233643"/>
            <a:ext cx="4424855" cy="8277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t>Schwemmer et al. (2020), </a:t>
            </a:r>
            <a:r>
              <a:rPr lang="en-US" sz="1600" i="1" dirty="0"/>
              <a:t>J. Exp. Biol.</a:t>
            </a:r>
            <a:endParaRPr lang="en-US" sz="1600" dirty="0"/>
          </a:p>
        </p:txBody>
      </p:sp>
      <p:sp>
        <p:nvSpPr>
          <p:cNvPr id="3" name="Rectangle 2">
            <a:extLst>
              <a:ext uri="{FF2B5EF4-FFF2-40B4-BE49-F238E27FC236}">
                <a16:creationId xmlns:a16="http://schemas.microsoft.com/office/drawing/2014/main" id="{63A90097-D04E-34AA-5A96-FB260FC3F323}"/>
              </a:ext>
            </a:extLst>
          </p:cNvPr>
          <p:cNvSpPr/>
          <p:nvPr/>
        </p:nvSpPr>
        <p:spPr>
          <a:xfrm>
            <a:off x="2918637" y="5144364"/>
            <a:ext cx="5648522" cy="28887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6D3D75A5-89FF-249F-F831-7B30C4B9DF60}"/>
              </a:ext>
            </a:extLst>
          </p:cNvPr>
          <p:cNvPicPr>
            <a:picLocks noChangeAspect="1"/>
          </p:cNvPicPr>
          <p:nvPr/>
        </p:nvPicPr>
        <p:blipFill rotWithShape="1">
          <a:blip r:embed="rId3">
            <a:extLst>
              <a:ext uri="{28A0092B-C50C-407E-A947-70E740481C1C}">
                <a14:useLocalDpi xmlns:a14="http://schemas.microsoft.com/office/drawing/2010/main" val="0"/>
              </a:ext>
            </a:extLst>
          </a:blip>
          <a:srcRect l="70556" t="60262" r="25446" b="25279"/>
          <a:stretch/>
        </p:blipFill>
        <p:spPr>
          <a:xfrm rot="5400000">
            <a:off x="5566309" y="4347608"/>
            <a:ext cx="428766" cy="2193865"/>
          </a:xfrm>
          <a:prstGeom prst="rect">
            <a:avLst/>
          </a:prstGeom>
          <a:ln w="28575">
            <a:noFill/>
          </a:ln>
        </p:spPr>
      </p:pic>
    </p:spTree>
    <p:extLst>
      <p:ext uri="{BB962C8B-B14F-4D97-AF65-F5344CB8AC3E}">
        <p14:creationId xmlns:p14="http://schemas.microsoft.com/office/powerpoint/2010/main" val="1406876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08B5059-810B-A3E9-0C38-9B13BCCB2581}"/>
              </a:ext>
            </a:extLst>
          </p:cNvPr>
          <p:cNvSpPr/>
          <p:nvPr/>
        </p:nvSpPr>
        <p:spPr>
          <a:xfrm>
            <a:off x="669845" y="1616150"/>
            <a:ext cx="5295019" cy="4617493"/>
          </a:xfrm>
          <a:prstGeom prst="rect">
            <a:avLst/>
          </a:prstGeom>
          <a:solidFill>
            <a:schemeClr val="tx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EA280C-D89B-4677-92EA-7E3128DE9C3D}"/>
              </a:ext>
            </a:extLst>
          </p:cNvPr>
          <p:cNvSpPr>
            <a:spLocks noGrp="1"/>
          </p:cNvSpPr>
          <p:nvPr>
            <p:ph type="title"/>
          </p:nvPr>
        </p:nvSpPr>
        <p:spPr>
          <a:xfrm>
            <a:off x="0" y="-14196"/>
            <a:ext cx="12192000" cy="1264535"/>
          </a:xfrm>
        </p:spPr>
        <p:txBody>
          <a:bodyPr>
            <a:normAutofit/>
          </a:bodyPr>
          <a:lstStyle/>
          <a:p>
            <a:pPr algn="ctr"/>
            <a:r>
              <a:rPr lang="en-US" sz="3600" dirty="0"/>
              <a:t>DO x CO</a:t>
            </a:r>
            <a:r>
              <a:rPr lang="en-US" sz="3600" baseline="-25000" dirty="0"/>
              <a:t>2</a:t>
            </a:r>
            <a:r>
              <a:rPr lang="en-US" sz="3600" dirty="0"/>
              <a:t>: Acidification increases hypoxia sensitivity</a:t>
            </a:r>
          </a:p>
        </p:txBody>
      </p:sp>
      <p:sp>
        <p:nvSpPr>
          <p:cNvPr id="13" name="Title 1">
            <a:extLst>
              <a:ext uri="{FF2B5EF4-FFF2-40B4-BE49-F238E27FC236}">
                <a16:creationId xmlns:a16="http://schemas.microsoft.com/office/drawing/2014/main" id="{922FD322-1BD5-4613-9821-B7A9F8A357FC}"/>
              </a:ext>
            </a:extLst>
          </p:cNvPr>
          <p:cNvSpPr txBox="1">
            <a:spLocks/>
          </p:cNvSpPr>
          <p:nvPr/>
        </p:nvSpPr>
        <p:spPr>
          <a:xfrm>
            <a:off x="6333227" y="1690688"/>
            <a:ext cx="4889938" cy="478364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panose="020B0604020202020204" pitchFamily="34" charset="0"/>
              <a:buChar char="•"/>
            </a:pPr>
            <a:r>
              <a:rPr lang="en-US" sz="3200" b="1" dirty="0">
                <a:solidFill>
                  <a:srgbClr val="64ABBD"/>
                </a:solidFill>
              </a:rPr>
              <a:t>Ambient CO</a:t>
            </a:r>
            <a:r>
              <a:rPr lang="en-US" sz="3200" b="1" baseline="-25000" dirty="0">
                <a:solidFill>
                  <a:srgbClr val="64ABBD"/>
                </a:solidFill>
              </a:rPr>
              <a:t>2</a:t>
            </a:r>
            <a:r>
              <a:rPr lang="en-US" sz="3200" dirty="0"/>
              <a:t>: unaffected by hypoxia</a:t>
            </a:r>
          </a:p>
          <a:p>
            <a:endParaRPr lang="en-US" sz="3200" dirty="0"/>
          </a:p>
          <a:p>
            <a:pPr marL="571500" indent="-571500">
              <a:buFont typeface="Arial" panose="020B0604020202020204" pitchFamily="34" charset="0"/>
              <a:buChar char="•"/>
            </a:pPr>
            <a:r>
              <a:rPr lang="en-US" sz="3200" b="1" dirty="0">
                <a:solidFill>
                  <a:srgbClr val="BD318E"/>
                </a:solidFill>
              </a:rPr>
              <a:t>Medium</a:t>
            </a:r>
            <a:r>
              <a:rPr lang="en-US" sz="3200" b="1" dirty="0">
                <a:solidFill>
                  <a:srgbClr val="EE442D"/>
                </a:solidFill>
              </a:rPr>
              <a:t> </a:t>
            </a:r>
            <a:r>
              <a:rPr lang="en-US" sz="3200" dirty="0"/>
              <a:t>and</a:t>
            </a:r>
            <a:r>
              <a:rPr lang="en-US" sz="3200" b="1" dirty="0">
                <a:solidFill>
                  <a:srgbClr val="EE442D"/>
                </a:solidFill>
              </a:rPr>
              <a:t> High CO</a:t>
            </a:r>
            <a:r>
              <a:rPr lang="en-US" sz="3200" b="1" baseline="-25000" dirty="0">
                <a:solidFill>
                  <a:srgbClr val="EE442D"/>
                </a:solidFill>
              </a:rPr>
              <a:t>2</a:t>
            </a:r>
            <a:r>
              <a:rPr lang="en-US" sz="3200" dirty="0"/>
              <a:t>: increasingly </a:t>
            </a:r>
            <a:r>
              <a:rPr lang="en-US" sz="3200" b="1" dirty="0"/>
              <a:t>hypoxia-sensitive</a:t>
            </a:r>
          </a:p>
          <a:p>
            <a:pPr marL="571500" indent="-571500">
              <a:buFont typeface="Arial" panose="020B0604020202020204" pitchFamily="34" charset="0"/>
              <a:buChar char="•"/>
            </a:pPr>
            <a:endParaRPr lang="en-US" sz="3200" b="1" dirty="0"/>
          </a:p>
          <a:p>
            <a:pPr marL="571500" indent="-571500">
              <a:buFont typeface="Arial" panose="020B0604020202020204" pitchFamily="34" charset="0"/>
              <a:buChar char="•"/>
            </a:pPr>
            <a:r>
              <a:rPr lang="en-US" sz="3200" b="1" dirty="0">
                <a:solidFill>
                  <a:srgbClr val="EE442D"/>
                </a:solidFill>
              </a:rPr>
              <a:t>High CO</a:t>
            </a:r>
            <a:r>
              <a:rPr lang="en-US" sz="3200" b="1" baseline="-25000" dirty="0">
                <a:solidFill>
                  <a:srgbClr val="EE442D"/>
                </a:solidFill>
              </a:rPr>
              <a:t>2</a:t>
            </a:r>
            <a:r>
              <a:rPr lang="en-US" sz="3200" b="1" dirty="0">
                <a:solidFill>
                  <a:srgbClr val="EE442D"/>
                </a:solidFill>
              </a:rPr>
              <a:t> </a:t>
            </a:r>
            <a:r>
              <a:rPr lang="en-US" sz="3200" dirty="0"/>
              <a:t>metabolic rates ~30% greater than </a:t>
            </a:r>
            <a:r>
              <a:rPr lang="en-US" sz="3200" b="1" dirty="0">
                <a:solidFill>
                  <a:srgbClr val="64ABBD"/>
                </a:solidFill>
              </a:rPr>
              <a:t>ambient CO</a:t>
            </a:r>
            <a:r>
              <a:rPr lang="en-US" sz="3200" b="1" baseline="-25000" dirty="0">
                <a:solidFill>
                  <a:srgbClr val="64ABBD"/>
                </a:solidFill>
              </a:rPr>
              <a:t>2</a:t>
            </a:r>
            <a:r>
              <a:rPr lang="en-US" sz="3200" b="1" dirty="0">
                <a:solidFill>
                  <a:srgbClr val="64ABBD"/>
                </a:solidFill>
              </a:rPr>
              <a:t> </a:t>
            </a:r>
            <a:r>
              <a:rPr lang="en-US" sz="3200" dirty="0"/>
              <a:t>in </a:t>
            </a:r>
            <a:r>
              <a:rPr lang="en-US" sz="3200" dirty="0" err="1"/>
              <a:t>normoxia</a:t>
            </a:r>
            <a:endParaRPr lang="en-US" sz="3200" b="1" dirty="0">
              <a:solidFill>
                <a:srgbClr val="64ABBD"/>
              </a:solidFill>
            </a:endParaRPr>
          </a:p>
        </p:txBody>
      </p:sp>
      <p:pic>
        <p:nvPicPr>
          <p:cNvPr id="6" name="Picture 5">
            <a:extLst>
              <a:ext uri="{FF2B5EF4-FFF2-40B4-BE49-F238E27FC236}">
                <a16:creationId xmlns:a16="http://schemas.microsoft.com/office/drawing/2014/main" id="{54870441-34FF-7B0A-2C3A-0E03225D2ED7}"/>
              </a:ext>
            </a:extLst>
          </p:cNvPr>
          <p:cNvPicPr>
            <a:picLocks noChangeAspect="1"/>
          </p:cNvPicPr>
          <p:nvPr/>
        </p:nvPicPr>
        <p:blipFill rotWithShape="1">
          <a:blip r:embed="rId3">
            <a:extLst>
              <a:ext uri="{28A0092B-C50C-407E-A947-70E740481C1C}">
                <a14:useLocalDpi xmlns:a14="http://schemas.microsoft.com/office/drawing/2010/main" val="0"/>
              </a:ext>
            </a:extLst>
          </a:blip>
          <a:srcRect l="27696" t="55736" r="24923" b="15438"/>
          <a:stretch/>
        </p:blipFill>
        <p:spPr>
          <a:xfrm rot="5400000">
            <a:off x="385993" y="1995808"/>
            <a:ext cx="4529358" cy="3897853"/>
          </a:xfrm>
          <a:prstGeom prst="rect">
            <a:avLst/>
          </a:prstGeom>
        </p:spPr>
      </p:pic>
      <p:sp>
        <p:nvSpPr>
          <p:cNvPr id="4" name="Title 1">
            <a:extLst>
              <a:ext uri="{FF2B5EF4-FFF2-40B4-BE49-F238E27FC236}">
                <a16:creationId xmlns:a16="http://schemas.microsoft.com/office/drawing/2014/main" id="{58A0D3F9-01A2-28D0-343F-704F57A5EE54}"/>
              </a:ext>
            </a:extLst>
          </p:cNvPr>
          <p:cNvSpPr txBox="1">
            <a:spLocks/>
          </p:cNvSpPr>
          <p:nvPr/>
        </p:nvSpPr>
        <p:spPr>
          <a:xfrm>
            <a:off x="8567159" y="6233643"/>
            <a:ext cx="4424855" cy="8277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t>Schwemmer et al. (2020), </a:t>
            </a:r>
            <a:r>
              <a:rPr lang="en-US" sz="1600" i="1" dirty="0"/>
              <a:t>J. Exp. Biol.</a:t>
            </a:r>
            <a:endParaRPr lang="en-US" sz="1600" dirty="0"/>
          </a:p>
        </p:txBody>
      </p:sp>
      <p:pic>
        <p:nvPicPr>
          <p:cNvPr id="5" name="Picture 4">
            <a:extLst>
              <a:ext uri="{FF2B5EF4-FFF2-40B4-BE49-F238E27FC236}">
                <a16:creationId xmlns:a16="http://schemas.microsoft.com/office/drawing/2014/main" id="{77C3BEAA-DE77-D74C-1759-4DAF273125FE}"/>
              </a:ext>
            </a:extLst>
          </p:cNvPr>
          <p:cNvPicPr>
            <a:picLocks noChangeAspect="1"/>
          </p:cNvPicPr>
          <p:nvPr/>
        </p:nvPicPr>
        <p:blipFill rotWithShape="1">
          <a:blip r:embed="rId4">
            <a:extLst>
              <a:ext uri="{28A0092B-C50C-407E-A947-70E740481C1C}">
                <a14:useLocalDpi xmlns:a14="http://schemas.microsoft.com/office/drawing/2010/main" val="0"/>
              </a:ext>
            </a:extLst>
          </a:blip>
          <a:srcRect l="41829" t="16388" r="42822" b="72591"/>
          <a:stretch/>
        </p:blipFill>
        <p:spPr>
          <a:xfrm rot="5400000">
            <a:off x="4554144" y="2934971"/>
            <a:ext cx="1325562" cy="1346280"/>
          </a:xfrm>
          <a:prstGeom prst="rect">
            <a:avLst/>
          </a:prstGeom>
        </p:spPr>
      </p:pic>
      <p:sp>
        <p:nvSpPr>
          <p:cNvPr id="9" name="Rectangle 8">
            <a:extLst>
              <a:ext uri="{FF2B5EF4-FFF2-40B4-BE49-F238E27FC236}">
                <a16:creationId xmlns:a16="http://schemas.microsoft.com/office/drawing/2014/main" id="{B680ADB2-7F1B-B1BB-18D3-0A5B11578159}"/>
              </a:ext>
            </a:extLst>
          </p:cNvPr>
          <p:cNvSpPr/>
          <p:nvPr/>
        </p:nvSpPr>
        <p:spPr>
          <a:xfrm>
            <a:off x="1896134" y="1846054"/>
            <a:ext cx="304804" cy="41868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67B2EB8-10BE-1EC8-96DE-64968E6326ED}"/>
              </a:ext>
            </a:extLst>
          </p:cNvPr>
          <p:cNvSpPr txBox="1"/>
          <p:nvPr/>
        </p:nvSpPr>
        <p:spPr>
          <a:xfrm>
            <a:off x="2376882" y="1710846"/>
            <a:ext cx="1167307" cy="369332"/>
          </a:xfrm>
          <a:prstGeom prst="rect">
            <a:avLst/>
          </a:prstGeom>
          <a:noFill/>
        </p:spPr>
        <p:txBody>
          <a:bodyPr wrap="none" rtlCol="0">
            <a:spAutoFit/>
          </a:bodyPr>
          <a:lstStyle/>
          <a:p>
            <a:r>
              <a:rPr lang="en-US" b="1" dirty="0">
                <a:solidFill>
                  <a:schemeClr val="tx2">
                    <a:lumMod val="10000"/>
                  </a:schemeClr>
                </a:solidFill>
                <a:latin typeface="Arial" panose="020B0604020202020204" pitchFamily="34" charset="0"/>
                <a:cs typeface="Arial" panose="020B0604020202020204" pitchFamily="34" charset="0"/>
              </a:rPr>
              <a:t>Embryos</a:t>
            </a:r>
          </a:p>
        </p:txBody>
      </p:sp>
    </p:spTree>
    <p:extLst>
      <p:ext uri="{BB962C8B-B14F-4D97-AF65-F5344CB8AC3E}">
        <p14:creationId xmlns:p14="http://schemas.microsoft.com/office/powerpoint/2010/main" val="30139156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08B5059-810B-A3E9-0C38-9B13BCCB2581}"/>
              </a:ext>
            </a:extLst>
          </p:cNvPr>
          <p:cNvSpPr/>
          <p:nvPr/>
        </p:nvSpPr>
        <p:spPr>
          <a:xfrm>
            <a:off x="669845" y="1616150"/>
            <a:ext cx="5295019" cy="4617493"/>
          </a:xfrm>
          <a:prstGeom prst="rect">
            <a:avLst/>
          </a:prstGeom>
          <a:solidFill>
            <a:schemeClr val="tx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922FD322-1BD5-4613-9821-B7A9F8A357FC}"/>
              </a:ext>
            </a:extLst>
          </p:cNvPr>
          <p:cNvSpPr txBox="1">
            <a:spLocks/>
          </p:cNvSpPr>
          <p:nvPr/>
        </p:nvSpPr>
        <p:spPr>
          <a:xfrm>
            <a:off x="6455146" y="1276054"/>
            <a:ext cx="4889938" cy="745886"/>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t>Similar to this type of interaction:</a:t>
            </a:r>
          </a:p>
        </p:txBody>
      </p:sp>
      <p:pic>
        <p:nvPicPr>
          <p:cNvPr id="6" name="Picture 5">
            <a:extLst>
              <a:ext uri="{FF2B5EF4-FFF2-40B4-BE49-F238E27FC236}">
                <a16:creationId xmlns:a16="http://schemas.microsoft.com/office/drawing/2014/main" id="{54870441-34FF-7B0A-2C3A-0E03225D2ED7}"/>
              </a:ext>
            </a:extLst>
          </p:cNvPr>
          <p:cNvPicPr>
            <a:picLocks noChangeAspect="1"/>
          </p:cNvPicPr>
          <p:nvPr/>
        </p:nvPicPr>
        <p:blipFill rotWithShape="1">
          <a:blip r:embed="rId3">
            <a:extLst>
              <a:ext uri="{28A0092B-C50C-407E-A947-70E740481C1C}">
                <a14:useLocalDpi xmlns:a14="http://schemas.microsoft.com/office/drawing/2010/main" val="0"/>
              </a:ext>
            </a:extLst>
          </a:blip>
          <a:srcRect l="27696" t="55736" r="24923" b="15438"/>
          <a:stretch/>
        </p:blipFill>
        <p:spPr>
          <a:xfrm rot="5400000">
            <a:off x="385993" y="1995808"/>
            <a:ext cx="4529358" cy="3897853"/>
          </a:xfrm>
          <a:prstGeom prst="rect">
            <a:avLst/>
          </a:prstGeom>
        </p:spPr>
      </p:pic>
      <p:pic>
        <p:nvPicPr>
          <p:cNvPr id="5" name="Picture 4">
            <a:extLst>
              <a:ext uri="{FF2B5EF4-FFF2-40B4-BE49-F238E27FC236}">
                <a16:creationId xmlns:a16="http://schemas.microsoft.com/office/drawing/2014/main" id="{77C3BEAA-DE77-D74C-1759-4DAF273125FE}"/>
              </a:ext>
            </a:extLst>
          </p:cNvPr>
          <p:cNvPicPr>
            <a:picLocks noChangeAspect="1"/>
          </p:cNvPicPr>
          <p:nvPr/>
        </p:nvPicPr>
        <p:blipFill rotWithShape="1">
          <a:blip r:embed="rId4">
            <a:extLst>
              <a:ext uri="{28A0092B-C50C-407E-A947-70E740481C1C}">
                <a14:useLocalDpi xmlns:a14="http://schemas.microsoft.com/office/drawing/2010/main" val="0"/>
              </a:ext>
            </a:extLst>
          </a:blip>
          <a:srcRect l="41829" t="16388" r="42822" b="72591"/>
          <a:stretch/>
        </p:blipFill>
        <p:spPr>
          <a:xfrm rot="5400000">
            <a:off x="4554144" y="2934971"/>
            <a:ext cx="1325562" cy="1346280"/>
          </a:xfrm>
          <a:prstGeom prst="rect">
            <a:avLst/>
          </a:prstGeom>
        </p:spPr>
      </p:pic>
      <p:sp>
        <p:nvSpPr>
          <p:cNvPr id="9" name="Rectangle 8">
            <a:extLst>
              <a:ext uri="{FF2B5EF4-FFF2-40B4-BE49-F238E27FC236}">
                <a16:creationId xmlns:a16="http://schemas.microsoft.com/office/drawing/2014/main" id="{B680ADB2-7F1B-B1BB-18D3-0A5B11578159}"/>
              </a:ext>
            </a:extLst>
          </p:cNvPr>
          <p:cNvSpPr/>
          <p:nvPr/>
        </p:nvSpPr>
        <p:spPr>
          <a:xfrm>
            <a:off x="1896134" y="1846054"/>
            <a:ext cx="304804" cy="41868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67B2EB8-10BE-1EC8-96DE-64968E6326ED}"/>
              </a:ext>
            </a:extLst>
          </p:cNvPr>
          <p:cNvSpPr txBox="1"/>
          <p:nvPr/>
        </p:nvSpPr>
        <p:spPr>
          <a:xfrm>
            <a:off x="2376882" y="1710846"/>
            <a:ext cx="1167307" cy="369332"/>
          </a:xfrm>
          <a:prstGeom prst="rect">
            <a:avLst/>
          </a:prstGeom>
          <a:noFill/>
        </p:spPr>
        <p:txBody>
          <a:bodyPr wrap="none" rtlCol="0">
            <a:spAutoFit/>
          </a:bodyPr>
          <a:lstStyle/>
          <a:p>
            <a:r>
              <a:rPr lang="en-US" b="1" dirty="0">
                <a:solidFill>
                  <a:schemeClr val="tx2">
                    <a:lumMod val="10000"/>
                  </a:schemeClr>
                </a:solidFill>
                <a:latin typeface="Arial" panose="020B0604020202020204" pitchFamily="34" charset="0"/>
                <a:cs typeface="Arial" panose="020B0604020202020204" pitchFamily="34" charset="0"/>
              </a:rPr>
              <a:t>Embryos</a:t>
            </a:r>
          </a:p>
        </p:txBody>
      </p:sp>
      <p:sp>
        <p:nvSpPr>
          <p:cNvPr id="3" name="Left Bracket 2">
            <a:extLst>
              <a:ext uri="{FF2B5EF4-FFF2-40B4-BE49-F238E27FC236}">
                <a16:creationId xmlns:a16="http://schemas.microsoft.com/office/drawing/2014/main" id="{A11FA9C8-FF8F-3D8E-4B7B-F4578103B5D5}"/>
              </a:ext>
            </a:extLst>
          </p:cNvPr>
          <p:cNvSpPr/>
          <p:nvPr/>
        </p:nvSpPr>
        <p:spPr>
          <a:xfrm>
            <a:off x="8343634" y="4842272"/>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Left Bracket 6">
            <a:extLst>
              <a:ext uri="{FF2B5EF4-FFF2-40B4-BE49-F238E27FC236}">
                <a16:creationId xmlns:a16="http://schemas.microsoft.com/office/drawing/2014/main" id="{07614737-5815-06EB-D70F-65B78BE09339}"/>
              </a:ext>
            </a:extLst>
          </p:cNvPr>
          <p:cNvSpPr/>
          <p:nvPr/>
        </p:nvSpPr>
        <p:spPr>
          <a:xfrm>
            <a:off x="9357094" y="4842272"/>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ket 10">
            <a:extLst>
              <a:ext uri="{FF2B5EF4-FFF2-40B4-BE49-F238E27FC236}">
                <a16:creationId xmlns:a16="http://schemas.microsoft.com/office/drawing/2014/main" id="{47BB6D2E-AF8B-EF43-4359-ACBB6B78385D}"/>
              </a:ext>
            </a:extLst>
          </p:cNvPr>
          <p:cNvSpPr/>
          <p:nvPr/>
        </p:nvSpPr>
        <p:spPr>
          <a:xfrm>
            <a:off x="10387699" y="4842272"/>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BE3481C0-CD01-FCEE-6FEB-249CB34946D1}"/>
              </a:ext>
            </a:extLst>
          </p:cNvPr>
          <p:cNvSpPr/>
          <p:nvPr/>
        </p:nvSpPr>
        <p:spPr>
          <a:xfrm>
            <a:off x="10387699" y="4353958"/>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14" name="Chart 13">
            <a:extLst>
              <a:ext uri="{FF2B5EF4-FFF2-40B4-BE49-F238E27FC236}">
                <a16:creationId xmlns:a16="http://schemas.microsoft.com/office/drawing/2014/main" id="{3FBBAE90-3908-79F1-7686-83382C5DE0BE}"/>
              </a:ext>
            </a:extLst>
          </p:cNvPr>
          <p:cNvGraphicFramePr>
            <a:graphicFrameLocks/>
          </p:cNvGraphicFramePr>
          <p:nvPr>
            <p:extLst>
              <p:ext uri="{D42A27DB-BD31-4B8C-83A1-F6EECF244321}">
                <p14:modId xmlns:p14="http://schemas.microsoft.com/office/powerpoint/2010/main" val="2542922893"/>
              </p:ext>
            </p:extLst>
          </p:nvPr>
        </p:nvGraphicFramePr>
        <p:xfrm>
          <a:off x="6455146" y="2209402"/>
          <a:ext cx="5059678" cy="4351336"/>
        </p:xfrm>
        <a:graphic>
          <a:graphicData uri="http://schemas.openxmlformats.org/drawingml/2006/chart">
            <c:chart xmlns:c="http://schemas.openxmlformats.org/drawingml/2006/chart" xmlns:r="http://schemas.openxmlformats.org/officeDocument/2006/relationships" r:id="rId5"/>
          </a:graphicData>
        </a:graphic>
      </p:graphicFrame>
      <p:sp>
        <p:nvSpPr>
          <p:cNvPr id="15" name="TextBox 14">
            <a:extLst>
              <a:ext uri="{FF2B5EF4-FFF2-40B4-BE49-F238E27FC236}">
                <a16:creationId xmlns:a16="http://schemas.microsoft.com/office/drawing/2014/main" id="{FEBE42CA-B137-2115-78BD-0D24444EF888}"/>
              </a:ext>
            </a:extLst>
          </p:cNvPr>
          <p:cNvSpPr txBox="1"/>
          <p:nvPr/>
        </p:nvSpPr>
        <p:spPr>
          <a:xfrm>
            <a:off x="7307949" y="5889010"/>
            <a:ext cx="4061460" cy="646331"/>
          </a:xfrm>
          <a:prstGeom prst="rect">
            <a:avLst/>
          </a:prstGeom>
          <a:solidFill>
            <a:schemeClr val="tx2">
              <a:lumMod val="10000"/>
            </a:schemeClr>
          </a:solidFill>
        </p:spPr>
        <p:txBody>
          <a:bodyPr wrap="square" rtlCol="0">
            <a:spAutoFit/>
          </a:bodyPr>
          <a:lstStyle/>
          <a:p>
            <a:r>
              <a:rPr lang="en-US" dirty="0"/>
              <a:t>Control	       S1		 S2	      S1 + S2</a:t>
            </a:r>
          </a:p>
          <a:p>
            <a:endParaRPr lang="en-US" dirty="0"/>
          </a:p>
        </p:txBody>
      </p:sp>
      <p:sp>
        <p:nvSpPr>
          <p:cNvPr id="16" name="Left Bracket 15">
            <a:extLst>
              <a:ext uri="{FF2B5EF4-FFF2-40B4-BE49-F238E27FC236}">
                <a16:creationId xmlns:a16="http://schemas.microsoft.com/office/drawing/2014/main" id="{46A1A24E-F8A9-CBF1-DDB4-EB09D630B4F9}"/>
              </a:ext>
            </a:extLst>
          </p:cNvPr>
          <p:cNvSpPr/>
          <p:nvPr/>
        </p:nvSpPr>
        <p:spPr>
          <a:xfrm>
            <a:off x="8348079" y="4842272"/>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Left Bracket 16">
            <a:extLst>
              <a:ext uri="{FF2B5EF4-FFF2-40B4-BE49-F238E27FC236}">
                <a16:creationId xmlns:a16="http://schemas.microsoft.com/office/drawing/2014/main" id="{7B8EFB04-779C-CA73-8507-C111C20378BC}"/>
              </a:ext>
            </a:extLst>
          </p:cNvPr>
          <p:cNvSpPr/>
          <p:nvPr/>
        </p:nvSpPr>
        <p:spPr>
          <a:xfrm>
            <a:off x="10399129" y="4842272"/>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itle 1">
            <a:extLst>
              <a:ext uri="{FF2B5EF4-FFF2-40B4-BE49-F238E27FC236}">
                <a16:creationId xmlns:a16="http://schemas.microsoft.com/office/drawing/2014/main" id="{200FC2B2-FB55-4651-0B61-0974AC9D96E9}"/>
              </a:ext>
            </a:extLst>
          </p:cNvPr>
          <p:cNvSpPr txBox="1">
            <a:spLocks/>
          </p:cNvSpPr>
          <p:nvPr/>
        </p:nvSpPr>
        <p:spPr>
          <a:xfrm>
            <a:off x="0" y="-14196"/>
            <a:ext cx="12192000" cy="12645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t>DO x CO</a:t>
            </a:r>
            <a:r>
              <a:rPr lang="en-US" sz="3600" baseline="-25000" dirty="0"/>
              <a:t>2</a:t>
            </a:r>
            <a:r>
              <a:rPr lang="en-US" sz="3600" dirty="0"/>
              <a:t>: Acidification increases hypoxia sensitivity</a:t>
            </a:r>
          </a:p>
        </p:txBody>
      </p:sp>
    </p:spTree>
    <p:extLst>
      <p:ext uri="{BB962C8B-B14F-4D97-AF65-F5344CB8AC3E}">
        <p14:creationId xmlns:p14="http://schemas.microsoft.com/office/powerpoint/2010/main" val="2268847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EABB9-4714-BEA1-20FC-4AAFC4022426}"/>
              </a:ext>
            </a:extLst>
          </p:cNvPr>
          <p:cNvSpPr>
            <a:spLocks noGrp="1"/>
          </p:cNvSpPr>
          <p:nvPr>
            <p:ph type="title"/>
          </p:nvPr>
        </p:nvSpPr>
        <p:spPr>
          <a:xfrm>
            <a:off x="838200" y="365125"/>
            <a:ext cx="5013960" cy="1325563"/>
          </a:xfrm>
        </p:spPr>
        <p:txBody>
          <a:bodyPr/>
          <a:lstStyle/>
          <a:p>
            <a:pPr algn="ctr"/>
            <a:r>
              <a:rPr lang="en-US" dirty="0"/>
              <a:t>Atlantic silversides </a:t>
            </a:r>
            <a:br>
              <a:rPr lang="en-US" dirty="0"/>
            </a:br>
            <a:r>
              <a:rPr lang="en-US" sz="3600" i="1" dirty="0"/>
              <a:t>Menidia </a:t>
            </a:r>
            <a:r>
              <a:rPr lang="en-US" sz="3600" i="1" dirty="0" err="1"/>
              <a:t>menidia</a:t>
            </a:r>
            <a:endParaRPr lang="en-US" dirty="0"/>
          </a:p>
        </p:txBody>
      </p:sp>
      <p:pic>
        <p:nvPicPr>
          <p:cNvPr id="16" name="Picture 15">
            <a:extLst>
              <a:ext uri="{FF2B5EF4-FFF2-40B4-BE49-F238E27FC236}">
                <a16:creationId xmlns:a16="http://schemas.microsoft.com/office/drawing/2014/main" id="{F05270E2-0299-9A7A-67D7-20732B547200}"/>
              </a:ext>
            </a:extLst>
          </p:cNvPr>
          <p:cNvPicPr>
            <a:picLocks noChangeAspect="1"/>
          </p:cNvPicPr>
          <p:nvPr/>
        </p:nvPicPr>
        <p:blipFill>
          <a:blip r:embed="rId3"/>
          <a:stretch>
            <a:fillRect/>
          </a:stretch>
        </p:blipFill>
        <p:spPr>
          <a:xfrm>
            <a:off x="5455921" y="4518967"/>
            <a:ext cx="1087599" cy="312751"/>
          </a:xfrm>
          <a:prstGeom prst="rect">
            <a:avLst/>
          </a:prstGeom>
        </p:spPr>
      </p:pic>
      <p:pic>
        <p:nvPicPr>
          <p:cNvPr id="35" name="Picture 34">
            <a:extLst>
              <a:ext uri="{FF2B5EF4-FFF2-40B4-BE49-F238E27FC236}">
                <a16:creationId xmlns:a16="http://schemas.microsoft.com/office/drawing/2014/main" id="{654E0DEB-3227-8E38-0797-0077457E14C8}"/>
              </a:ext>
            </a:extLst>
          </p:cNvPr>
          <p:cNvPicPr>
            <a:picLocks noChangeAspect="1"/>
          </p:cNvPicPr>
          <p:nvPr/>
        </p:nvPicPr>
        <p:blipFill>
          <a:blip r:embed="rId3"/>
          <a:stretch>
            <a:fillRect/>
          </a:stretch>
        </p:blipFill>
        <p:spPr>
          <a:xfrm>
            <a:off x="4882680" y="3353241"/>
            <a:ext cx="1087599" cy="312751"/>
          </a:xfrm>
          <a:prstGeom prst="rect">
            <a:avLst/>
          </a:prstGeom>
        </p:spPr>
      </p:pic>
      <p:pic>
        <p:nvPicPr>
          <p:cNvPr id="36" name="Picture 35">
            <a:extLst>
              <a:ext uri="{FF2B5EF4-FFF2-40B4-BE49-F238E27FC236}">
                <a16:creationId xmlns:a16="http://schemas.microsoft.com/office/drawing/2014/main" id="{2C5EB53C-02F8-1E33-224A-C4F0B9144B55}"/>
              </a:ext>
            </a:extLst>
          </p:cNvPr>
          <p:cNvPicPr>
            <a:picLocks noChangeAspect="1"/>
          </p:cNvPicPr>
          <p:nvPr/>
        </p:nvPicPr>
        <p:blipFill>
          <a:blip r:embed="rId3"/>
          <a:stretch>
            <a:fillRect/>
          </a:stretch>
        </p:blipFill>
        <p:spPr>
          <a:xfrm>
            <a:off x="5455921" y="3898860"/>
            <a:ext cx="1087599" cy="312751"/>
          </a:xfrm>
          <a:prstGeom prst="rect">
            <a:avLst/>
          </a:prstGeom>
        </p:spPr>
      </p:pic>
      <p:pic>
        <p:nvPicPr>
          <p:cNvPr id="38" name="Picture 37">
            <a:extLst>
              <a:ext uri="{FF2B5EF4-FFF2-40B4-BE49-F238E27FC236}">
                <a16:creationId xmlns:a16="http://schemas.microsoft.com/office/drawing/2014/main" id="{4270CD9F-560F-F546-8330-1B95A872E43A}"/>
              </a:ext>
            </a:extLst>
          </p:cNvPr>
          <p:cNvPicPr>
            <a:picLocks noChangeAspect="1"/>
          </p:cNvPicPr>
          <p:nvPr/>
        </p:nvPicPr>
        <p:blipFill>
          <a:blip r:embed="rId3"/>
          <a:stretch>
            <a:fillRect/>
          </a:stretch>
        </p:blipFill>
        <p:spPr>
          <a:xfrm>
            <a:off x="5522360" y="3489341"/>
            <a:ext cx="1087599" cy="312751"/>
          </a:xfrm>
          <a:prstGeom prst="rect">
            <a:avLst/>
          </a:prstGeom>
        </p:spPr>
      </p:pic>
      <p:pic>
        <p:nvPicPr>
          <p:cNvPr id="39" name="Picture 38">
            <a:extLst>
              <a:ext uri="{FF2B5EF4-FFF2-40B4-BE49-F238E27FC236}">
                <a16:creationId xmlns:a16="http://schemas.microsoft.com/office/drawing/2014/main" id="{0ED74D97-BBFD-B04B-613A-EB975F8941EC}"/>
              </a:ext>
            </a:extLst>
          </p:cNvPr>
          <p:cNvPicPr>
            <a:picLocks noChangeAspect="1"/>
          </p:cNvPicPr>
          <p:nvPr/>
        </p:nvPicPr>
        <p:blipFill>
          <a:blip r:embed="rId3"/>
          <a:stretch>
            <a:fillRect/>
          </a:stretch>
        </p:blipFill>
        <p:spPr>
          <a:xfrm>
            <a:off x="4268000" y="3029110"/>
            <a:ext cx="1087599" cy="312751"/>
          </a:xfrm>
          <a:prstGeom prst="rect">
            <a:avLst/>
          </a:prstGeom>
        </p:spPr>
      </p:pic>
      <p:pic>
        <p:nvPicPr>
          <p:cNvPr id="40" name="Picture 39">
            <a:extLst>
              <a:ext uri="{FF2B5EF4-FFF2-40B4-BE49-F238E27FC236}">
                <a16:creationId xmlns:a16="http://schemas.microsoft.com/office/drawing/2014/main" id="{5F2673D7-C345-89E1-B121-525DC53B3A7B}"/>
              </a:ext>
            </a:extLst>
          </p:cNvPr>
          <p:cNvPicPr>
            <a:picLocks noChangeAspect="1"/>
          </p:cNvPicPr>
          <p:nvPr/>
        </p:nvPicPr>
        <p:blipFill>
          <a:blip r:embed="rId3"/>
          <a:stretch>
            <a:fillRect/>
          </a:stretch>
        </p:blipFill>
        <p:spPr>
          <a:xfrm>
            <a:off x="6307078" y="2692399"/>
            <a:ext cx="1087599" cy="312751"/>
          </a:xfrm>
          <a:prstGeom prst="rect">
            <a:avLst/>
          </a:prstGeom>
        </p:spPr>
      </p:pic>
      <p:pic>
        <p:nvPicPr>
          <p:cNvPr id="41" name="Picture 40">
            <a:extLst>
              <a:ext uri="{FF2B5EF4-FFF2-40B4-BE49-F238E27FC236}">
                <a16:creationId xmlns:a16="http://schemas.microsoft.com/office/drawing/2014/main" id="{37568EAD-0004-0A23-A01F-638D27DE0243}"/>
              </a:ext>
            </a:extLst>
          </p:cNvPr>
          <p:cNvPicPr>
            <a:picLocks noChangeAspect="1"/>
          </p:cNvPicPr>
          <p:nvPr/>
        </p:nvPicPr>
        <p:blipFill>
          <a:blip r:embed="rId3"/>
          <a:stretch>
            <a:fillRect/>
          </a:stretch>
        </p:blipFill>
        <p:spPr>
          <a:xfrm>
            <a:off x="6771642" y="4145446"/>
            <a:ext cx="1087599" cy="312751"/>
          </a:xfrm>
          <a:prstGeom prst="rect">
            <a:avLst/>
          </a:prstGeom>
        </p:spPr>
      </p:pic>
      <p:pic>
        <p:nvPicPr>
          <p:cNvPr id="42" name="Picture 41">
            <a:extLst>
              <a:ext uri="{FF2B5EF4-FFF2-40B4-BE49-F238E27FC236}">
                <a16:creationId xmlns:a16="http://schemas.microsoft.com/office/drawing/2014/main" id="{DDE929D9-28BF-619A-1ACB-44856CEA9F61}"/>
              </a:ext>
            </a:extLst>
          </p:cNvPr>
          <p:cNvPicPr>
            <a:picLocks noChangeAspect="1"/>
          </p:cNvPicPr>
          <p:nvPr/>
        </p:nvPicPr>
        <p:blipFill>
          <a:blip r:embed="rId3"/>
          <a:stretch>
            <a:fillRect/>
          </a:stretch>
        </p:blipFill>
        <p:spPr>
          <a:xfrm>
            <a:off x="6082360" y="3152125"/>
            <a:ext cx="1087599" cy="312751"/>
          </a:xfrm>
          <a:prstGeom prst="rect">
            <a:avLst/>
          </a:prstGeom>
        </p:spPr>
      </p:pic>
      <p:pic>
        <p:nvPicPr>
          <p:cNvPr id="44" name="Picture 43">
            <a:extLst>
              <a:ext uri="{FF2B5EF4-FFF2-40B4-BE49-F238E27FC236}">
                <a16:creationId xmlns:a16="http://schemas.microsoft.com/office/drawing/2014/main" id="{863FDE66-34A3-5802-959D-CE504E99CA1C}"/>
              </a:ext>
            </a:extLst>
          </p:cNvPr>
          <p:cNvPicPr>
            <a:picLocks noChangeAspect="1"/>
          </p:cNvPicPr>
          <p:nvPr/>
        </p:nvPicPr>
        <p:blipFill>
          <a:blip r:embed="rId3"/>
          <a:stretch>
            <a:fillRect/>
          </a:stretch>
        </p:blipFill>
        <p:spPr>
          <a:xfrm>
            <a:off x="3208022" y="4085296"/>
            <a:ext cx="1087599" cy="312751"/>
          </a:xfrm>
          <a:prstGeom prst="rect">
            <a:avLst/>
          </a:prstGeom>
        </p:spPr>
      </p:pic>
      <p:pic>
        <p:nvPicPr>
          <p:cNvPr id="45" name="Picture 44">
            <a:extLst>
              <a:ext uri="{FF2B5EF4-FFF2-40B4-BE49-F238E27FC236}">
                <a16:creationId xmlns:a16="http://schemas.microsoft.com/office/drawing/2014/main" id="{FA230A15-7359-232C-220B-8E78126AB5A1}"/>
              </a:ext>
            </a:extLst>
          </p:cNvPr>
          <p:cNvPicPr>
            <a:picLocks noChangeAspect="1"/>
          </p:cNvPicPr>
          <p:nvPr/>
        </p:nvPicPr>
        <p:blipFill>
          <a:blip r:embed="rId3"/>
          <a:stretch>
            <a:fillRect/>
          </a:stretch>
        </p:blipFill>
        <p:spPr>
          <a:xfrm>
            <a:off x="3728720" y="3767840"/>
            <a:ext cx="1087599" cy="312751"/>
          </a:xfrm>
          <a:prstGeom prst="rect">
            <a:avLst/>
          </a:prstGeom>
        </p:spPr>
      </p:pic>
      <p:pic>
        <p:nvPicPr>
          <p:cNvPr id="37" name="Picture 36">
            <a:extLst>
              <a:ext uri="{FF2B5EF4-FFF2-40B4-BE49-F238E27FC236}">
                <a16:creationId xmlns:a16="http://schemas.microsoft.com/office/drawing/2014/main" id="{B119AAC2-872A-06B9-995D-1DF0768DAFA9}"/>
              </a:ext>
            </a:extLst>
          </p:cNvPr>
          <p:cNvPicPr>
            <a:picLocks noChangeAspect="1"/>
          </p:cNvPicPr>
          <p:nvPr/>
        </p:nvPicPr>
        <p:blipFill>
          <a:blip r:embed="rId3"/>
          <a:stretch>
            <a:fillRect/>
          </a:stretch>
        </p:blipFill>
        <p:spPr>
          <a:xfrm>
            <a:off x="4268000" y="4172279"/>
            <a:ext cx="1087599" cy="312751"/>
          </a:xfrm>
          <a:prstGeom prst="rect">
            <a:avLst/>
          </a:prstGeom>
        </p:spPr>
      </p:pic>
      <p:pic>
        <p:nvPicPr>
          <p:cNvPr id="46" name="Picture 45">
            <a:extLst>
              <a:ext uri="{FF2B5EF4-FFF2-40B4-BE49-F238E27FC236}">
                <a16:creationId xmlns:a16="http://schemas.microsoft.com/office/drawing/2014/main" id="{1EF34B15-ADF2-B2F8-615D-B6ED44D48BE1}"/>
              </a:ext>
            </a:extLst>
          </p:cNvPr>
          <p:cNvPicPr>
            <a:picLocks noChangeAspect="1"/>
          </p:cNvPicPr>
          <p:nvPr/>
        </p:nvPicPr>
        <p:blipFill>
          <a:blip r:embed="rId3"/>
          <a:stretch>
            <a:fillRect/>
          </a:stretch>
        </p:blipFill>
        <p:spPr>
          <a:xfrm>
            <a:off x="6369522" y="4624638"/>
            <a:ext cx="1087599" cy="312751"/>
          </a:xfrm>
          <a:prstGeom prst="rect">
            <a:avLst/>
          </a:prstGeom>
        </p:spPr>
      </p:pic>
      <p:pic>
        <p:nvPicPr>
          <p:cNvPr id="47" name="Picture 46">
            <a:extLst>
              <a:ext uri="{FF2B5EF4-FFF2-40B4-BE49-F238E27FC236}">
                <a16:creationId xmlns:a16="http://schemas.microsoft.com/office/drawing/2014/main" id="{D14B0851-A063-5AD5-1AE1-EC0E71D72B57}"/>
              </a:ext>
            </a:extLst>
          </p:cNvPr>
          <p:cNvPicPr>
            <a:picLocks noChangeAspect="1"/>
          </p:cNvPicPr>
          <p:nvPr/>
        </p:nvPicPr>
        <p:blipFill>
          <a:blip r:embed="rId3"/>
          <a:stretch>
            <a:fillRect/>
          </a:stretch>
        </p:blipFill>
        <p:spPr>
          <a:xfrm>
            <a:off x="5772880" y="3088570"/>
            <a:ext cx="1087599" cy="312751"/>
          </a:xfrm>
          <a:prstGeom prst="rect">
            <a:avLst/>
          </a:prstGeom>
        </p:spPr>
      </p:pic>
      <p:pic>
        <p:nvPicPr>
          <p:cNvPr id="48" name="Picture 47">
            <a:extLst>
              <a:ext uri="{FF2B5EF4-FFF2-40B4-BE49-F238E27FC236}">
                <a16:creationId xmlns:a16="http://schemas.microsoft.com/office/drawing/2014/main" id="{990BB046-2A68-47BC-0427-C94EB218CCF1}"/>
              </a:ext>
            </a:extLst>
          </p:cNvPr>
          <p:cNvPicPr>
            <a:picLocks noChangeAspect="1"/>
          </p:cNvPicPr>
          <p:nvPr/>
        </p:nvPicPr>
        <p:blipFill>
          <a:blip r:embed="rId3"/>
          <a:stretch>
            <a:fillRect/>
          </a:stretch>
        </p:blipFill>
        <p:spPr>
          <a:xfrm>
            <a:off x="4420801" y="2578413"/>
            <a:ext cx="1087599" cy="312751"/>
          </a:xfrm>
          <a:prstGeom prst="rect">
            <a:avLst/>
          </a:prstGeom>
        </p:spPr>
      </p:pic>
      <p:pic>
        <p:nvPicPr>
          <p:cNvPr id="49" name="Picture 48">
            <a:extLst>
              <a:ext uri="{FF2B5EF4-FFF2-40B4-BE49-F238E27FC236}">
                <a16:creationId xmlns:a16="http://schemas.microsoft.com/office/drawing/2014/main" id="{D383F51F-0015-91D5-13A6-5FBDD00BC0DF}"/>
              </a:ext>
            </a:extLst>
          </p:cNvPr>
          <p:cNvPicPr>
            <a:picLocks noChangeAspect="1"/>
          </p:cNvPicPr>
          <p:nvPr/>
        </p:nvPicPr>
        <p:blipFill>
          <a:blip r:embed="rId3"/>
          <a:stretch>
            <a:fillRect/>
          </a:stretch>
        </p:blipFill>
        <p:spPr>
          <a:xfrm>
            <a:off x="3399721" y="3371333"/>
            <a:ext cx="1087599" cy="312751"/>
          </a:xfrm>
          <a:prstGeom prst="rect">
            <a:avLst/>
          </a:prstGeom>
        </p:spPr>
      </p:pic>
      <p:pic>
        <p:nvPicPr>
          <p:cNvPr id="50" name="Picture 49">
            <a:extLst>
              <a:ext uri="{FF2B5EF4-FFF2-40B4-BE49-F238E27FC236}">
                <a16:creationId xmlns:a16="http://schemas.microsoft.com/office/drawing/2014/main" id="{555B45ED-38A4-1E1D-D925-2728D86AE245}"/>
              </a:ext>
            </a:extLst>
          </p:cNvPr>
          <p:cNvPicPr>
            <a:picLocks noChangeAspect="1"/>
          </p:cNvPicPr>
          <p:nvPr/>
        </p:nvPicPr>
        <p:blipFill>
          <a:blip r:embed="rId3"/>
          <a:stretch>
            <a:fillRect/>
          </a:stretch>
        </p:blipFill>
        <p:spPr>
          <a:xfrm>
            <a:off x="5284034" y="2781235"/>
            <a:ext cx="1087599" cy="312751"/>
          </a:xfrm>
          <a:prstGeom prst="rect">
            <a:avLst/>
          </a:prstGeom>
        </p:spPr>
      </p:pic>
      <p:pic>
        <p:nvPicPr>
          <p:cNvPr id="51" name="Picture 50">
            <a:extLst>
              <a:ext uri="{FF2B5EF4-FFF2-40B4-BE49-F238E27FC236}">
                <a16:creationId xmlns:a16="http://schemas.microsoft.com/office/drawing/2014/main" id="{D4591CA8-1542-AFE5-B961-7EABC5B1983B}"/>
              </a:ext>
            </a:extLst>
          </p:cNvPr>
          <p:cNvPicPr>
            <a:picLocks noChangeAspect="1"/>
          </p:cNvPicPr>
          <p:nvPr/>
        </p:nvPicPr>
        <p:blipFill>
          <a:blip r:embed="rId3"/>
          <a:stretch>
            <a:fillRect/>
          </a:stretch>
        </p:blipFill>
        <p:spPr>
          <a:xfrm>
            <a:off x="5298042" y="5035110"/>
            <a:ext cx="1087599" cy="312751"/>
          </a:xfrm>
          <a:prstGeom prst="rect">
            <a:avLst/>
          </a:prstGeom>
        </p:spPr>
      </p:pic>
      <p:pic>
        <p:nvPicPr>
          <p:cNvPr id="52" name="Picture 51">
            <a:extLst>
              <a:ext uri="{FF2B5EF4-FFF2-40B4-BE49-F238E27FC236}">
                <a16:creationId xmlns:a16="http://schemas.microsoft.com/office/drawing/2014/main" id="{01F50B49-ABFC-749F-080B-7769A134CAC0}"/>
              </a:ext>
            </a:extLst>
          </p:cNvPr>
          <p:cNvPicPr>
            <a:picLocks noChangeAspect="1"/>
          </p:cNvPicPr>
          <p:nvPr/>
        </p:nvPicPr>
        <p:blipFill>
          <a:blip r:embed="rId3"/>
          <a:stretch>
            <a:fillRect/>
          </a:stretch>
        </p:blipFill>
        <p:spPr>
          <a:xfrm>
            <a:off x="6833402" y="3239339"/>
            <a:ext cx="1087599" cy="312751"/>
          </a:xfrm>
          <a:prstGeom prst="rect">
            <a:avLst/>
          </a:prstGeom>
        </p:spPr>
      </p:pic>
      <p:pic>
        <p:nvPicPr>
          <p:cNvPr id="53" name="Picture 52">
            <a:extLst>
              <a:ext uri="{FF2B5EF4-FFF2-40B4-BE49-F238E27FC236}">
                <a16:creationId xmlns:a16="http://schemas.microsoft.com/office/drawing/2014/main" id="{5753E9DE-2618-6639-2702-1115B2B0E451}"/>
              </a:ext>
            </a:extLst>
          </p:cNvPr>
          <p:cNvPicPr>
            <a:picLocks noChangeAspect="1"/>
          </p:cNvPicPr>
          <p:nvPr/>
        </p:nvPicPr>
        <p:blipFill>
          <a:blip r:embed="rId3"/>
          <a:stretch>
            <a:fillRect/>
          </a:stretch>
        </p:blipFill>
        <p:spPr>
          <a:xfrm>
            <a:off x="6314441" y="3746460"/>
            <a:ext cx="1087599" cy="312751"/>
          </a:xfrm>
          <a:prstGeom prst="rect">
            <a:avLst/>
          </a:prstGeom>
        </p:spPr>
      </p:pic>
      <p:pic>
        <p:nvPicPr>
          <p:cNvPr id="54" name="Picture 53">
            <a:extLst>
              <a:ext uri="{FF2B5EF4-FFF2-40B4-BE49-F238E27FC236}">
                <a16:creationId xmlns:a16="http://schemas.microsoft.com/office/drawing/2014/main" id="{30A0043D-7130-B435-9AA2-65158F27C610}"/>
              </a:ext>
            </a:extLst>
          </p:cNvPr>
          <p:cNvPicPr>
            <a:picLocks noChangeAspect="1"/>
          </p:cNvPicPr>
          <p:nvPr/>
        </p:nvPicPr>
        <p:blipFill>
          <a:blip r:embed="rId3"/>
          <a:stretch>
            <a:fillRect/>
          </a:stretch>
        </p:blipFill>
        <p:spPr>
          <a:xfrm>
            <a:off x="3723641" y="4585444"/>
            <a:ext cx="1087599" cy="312751"/>
          </a:xfrm>
          <a:prstGeom prst="rect">
            <a:avLst/>
          </a:prstGeom>
        </p:spPr>
      </p:pic>
      <p:pic>
        <p:nvPicPr>
          <p:cNvPr id="55" name="Picture 54">
            <a:extLst>
              <a:ext uri="{FF2B5EF4-FFF2-40B4-BE49-F238E27FC236}">
                <a16:creationId xmlns:a16="http://schemas.microsoft.com/office/drawing/2014/main" id="{E0AA22D6-63AC-A744-804C-ED6F4B8E67A3}"/>
              </a:ext>
            </a:extLst>
          </p:cNvPr>
          <p:cNvPicPr>
            <a:picLocks noChangeAspect="1"/>
          </p:cNvPicPr>
          <p:nvPr/>
        </p:nvPicPr>
        <p:blipFill>
          <a:blip r:embed="rId3"/>
          <a:stretch>
            <a:fillRect/>
          </a:stretch>
        </p:blipFill>
        <p:spPr>
          <a:xfrm>
            <a:off x="4614582" y="3839039"/>
            <a:ext cx="1087599" cy="312751"/>
          </a:xfrm>
          <a:prstGeom prst="rect">
            <a:avLst/>
          </a:prstGeom>
        </p:spPr>
      </p:pic>
      <p:pic>
        <p:nvPicPr>
          <p:cNvPr id="43" name="Picture 42">
            <a:extLst>
              <a:ext uri="{FF2B5EF4-FFF2-40B4-BE49-F238E27FC236}">
                <a16:creationId xmlns:a16="http://schemas.microsoft.com/office/drawing/2014/main" id="{2CFCB6BE-04E1-CF9B-C99E-03BFAA620EED}"/>
              </a:ext>
            </a:extLst>
          </p:cNvPr>
          <p:cNvPicPr>
            <a:picLocks noChangeAspect="1"/>
          </p:cNvPicPr>
          <p:nvPr/>
        </p:nvPicPr>
        <p:blipFill>
          <a:blip r:embed="rId3"/>
          <a:stretch>
            <a:fillRect/>
          </a:stretch>
        </p:blipFill>
        <p:spPr>
          <a:xfrm>
            <a:off x="4104641" y="4730310"/>
            <a:ext cx="1087599" cy="312751"/>
          </a:xfrm>
          <a:prstGeom prst="rect">
            <a:avLst/>
          </a:prstGeom>
        </p:spPr>
      </p:pic>
      <p:pic>
        <p:nvPicPr>
          <p:cNvPr id="1038" name="Picture 14" descr="Plankton mix | Deep sea creatures, Microscopic photography, Ocean creatures">
            <a:extLst>
              <a:ext uri="{FF2B5EF4-FFF2-40B4-BE49-F238E27FC236}">
                <a16:creationId xmlns:a16="http://schemas.microsoft.com/office/drawing/2014/main" id="{172DBF23-9E7C-9AB7-3C09-0F63CE1FD8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538075" y="4270927"/>
            <a:ext cx="1830693" cy="258572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7" name="Freeform: Shape 56">
            <a:extLst>
              <a:ext uri="{FF2B5EF4-FFF2-40B4-BE49-F238E27FC236}">
                <a16:creationId xmlns:a16="http://schemas.microsoft.com/office/drawing/2014/main" id="{F5016213-3814-BC88-EDE9-57CDECB7FFB7}"/>
              </a:ext>
            </a:extLst>
          </p:cNvPr>
          <p:cNvSpPr/>
          <p:nvPr/>
        </p:nvSpPr>
        <p:spPr>
          <a:xfrm>
            <a:off x="1373166" y="3678049"/>
            <a:ext cx="1665444" cy="691220"/>
          </a:xfrm>
          <a:custGeom>
            <a:avLst/>
            <a:gdLst>
              <a:gd name="connsiteX0" fmla="*/ 0 w 1381760"/>
              <a:gd name="connsiteY0" fmla="*/ 853440 h 853440"/>
              <a:gd name="connsiteX1" fmla="*/ 1381760 w 1381760"/>
              <a:gd name="connsiteY1" fmla="*/ 0 h 853440"/>
              <a:gd name="connsiteX0" fmla="*/ 0 w 1381760"/>
              <a:gd name="connsiteY0" fmla="*/ 864566 h 864566"/>
              <a:gd name="connsiteX1" fmla="*/ 1381760 w 1381760"/>
              <a:gd name="connsiteY1" fmla="*/ 11126 h 864566"/>
              <a:gd name="connsiteX0" fmla="*/ 0 w 1381760"/>
              <a:gd name="connsiteY0" fmla="*/ 885584 h 885584"/>
              <a:gd name="connsiteX1" fmla="*/ 1381760 w 1381760"/>
              <a:gd name="connsiteY1" fmla="*/ 32144 h 885584"/>
              <a:gd name="connsiteX0" fmla="*/ 0 w 1381760"/>
              <a:gd name="connsiteY0" fmla="*/ 880305 h 880305"/>
              <a:gd name="connsiteX1" fmla="*/ 1381760 w 1381760"/>
              <a:gd name="connsiteY1" fmla="*/ 26865 h 880305"/>
              <a:gd name="connsiteX0" fmla="*/ 0 w 1381760"/>
              <a:gd name="connsiteY0" fmla="*/ 915285 h 915285"/>
              <a:gd name="connsiteX1" fmla="*/ 1381760 w 1381760"/>
              <a:gd name="connsiteY1" fmla="*/ 61845 h 915285"/>
            </a:gdLst>
            <a:ahLst/>
            <a:cxnLst>
              <a:cxn ang="0">
                <a:pos x="connsiteX0" y="connsiteY0"/>
              </a:cxn>
              <a:cxn ang="0">
                <a:pos x="connsiteX1" y="connsiteY1"/>
              </a:cxn>
            </a:cxnLst>
            <a:rect l="l" t="t" r="r" b="b"/>
            <a:pathLst>
              <a:path w="1381760" h="915285">
                <a:moveTo>
                  <a:pt x="0" y="915285"/>
                </a:moveTo>
                <a:cubicBezTo>
                  <a:pt x="359434" y="146481"/>
                  <a:pt x="820021" y="-137999"/>
                  <a:pt x="1381760" y="61845"/>
                </a:cubicBezTo>
              </a:path>
            </a:pathLst>
          </a:custGeom>
          <a:noFill/>
          <a:ln w="82550">
            <a:headEnd type="none"/>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Freeform: Shape 57">
            <a:extLst>
              <a:ext uri="{FF2B5EF4-FFF2-40B4-BE49-F238E27FC236}">
                <a16:creationId xmlns:a16="http://schemas.microsoft.com/office/drawing/2014/main" id="{8926B45F-9277-F99C-1989-FE0DCCDA96B1}"/>
              </a:ext>
            </a:extLst>
          </p:cNvPr>
          <p:cNvSpPr/>
          <p:nvPr/>
        </p:nvSpPr>
        <p:spPr>
          <a:xfrm>
            <a:off x="6858240" y="1722204"/>
            <a:ext cx="1665444" cy="691220"/>
          </a:xfrm>
          <a:custGeom>
            <a:avLst/>
            <a:gdLst>
              <a:gd name="connsiteX0" fmla="*/ 0 w 1381760"/>
              <a:gd name="connsiteY0" fmla="*/ 853440 h 853440"/>
              <a:gd name="connsiteX1" fmla="*/ 1381760 w 1381760"/>
              <a:gd name="connsiteY1" fmla="*/ 0 h 853440"/>
              <a:gd name="connsiteX0" fmla="*/ 0 w 1381760"/>
              <a:gd name="connsiteY0" fmla="*/ 864566 h 864566"/>
              <a:gd name="connsiteX1" fmla="*/ 1381760 w 1381760"/>
              <a:gd name="connsiteY1" fmla="*/ 11126 h 864566"/>
              <a:gd name="connsiteX0" fmla="*/ 0 w 1381760"/>
              <a:gd name="connsiteY0" fmla="*/ 885584 h 885584"/>
              <a:gd name="connsiteX1" fmla="*/ 1381760 w 1381760"/>
              <a:gd name="connsiteY1" fmla="*/ 32144 h 885584"/>
              <a:gd name="connsiteX0" fmla="*/ 0 w 1381760"/>
              <a:gd name="connsiteY0" fmla="*/ 880305 h 880305"/>
              <a:gd name="connsiteX1" fmla="*/ 1381760 w 1381760"/>
              <a:gd name="connsiteY1" fmla="*/ 26865 h 880305"/>
              <a:gd name="connsiteX0" fmla="*/ 0 w 1381760"/>
              <a:gd name="connsiteY0" fmla="*/ 915285 h 915285"/>
              <a:gd name="connsiteX1" fmla="*/ 1381760 w 1381760"/>
              <a:gd name="connsiteY1" fmla="*/ 61845 h 915285"/>
            </a:gdLst>
            <a:ahLst/>
            <a:cxnLst>
              <a:cxn ang="0">
                <a:pos x="connsiteX0" y="connsiteY0"/>
              </a:cxn>
              <a:cxn ang="0">
                <a:pos x="connsiteX1" y="connsiteY1"/>
              </a:cxn>
            </a:cxnLst>
            <a:rect l="l" t="t" r="r" b="b"/>
            <a:pathLst>
              <a:path w="1381760" h="915285">
                <a:moveTo>
                  <a:pt x="0" y="915285"/>
                </a:moveTo>
                <a:cubicBezTo>
                  <a:pt x="359434" y="146481"/>
                  <a:pt x="820021" y="-137999"/>
                  <a:pt x="1381760" y="61845"/>
                </a:cubicBezTo>
              </a:path>
            </a:pathLst>
          </a:custGeom>
          <a:noFill/>
          <a:ln w="82550">
            <a:headEnd type="none"/>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60" name="Picture 36" descr="Striped bass Printing Printmaking Art, fish transparent background PNG  clipart | HiClipart">
            <a:extLst>
              <a:ext uri="{FF2B5EF4-FFF2-40B4-BE49-F238E27FC236}">
                <a16:creationId xmlns:a16="http://schemas.microsoft.com/office/drawing/2014/main" id="{5C5FC8DE-3206-4D41-F125-075E1559FFBD}"/>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180" b="95787" l="3500" r="96000">
                        <a14:foregroundMark x1="10000" y1="35393" x2="5875" y2="46348"/>
                        <a14:foregroundMark x1="5875" y1="46629" x2="5875" y2="46629"/>
                        <a14:foregroundMark x1="6000" y1="46910" x2="3500" y2="48315"/>
                        <a14:foregroundMark x1="32875" y1="96348" x2="32500" y2="89888"/>
                        <a14:foregroundMark x1="37781" y1="6742" x2="38250" y2="6461"/>
                        <a14:foregroundMark x1="36375" y1="7584" x2="36786" y2="7338"/>
                        <a14:foregroundMark x1="38708" y1="6742" x2="39875" y2="8708"/>
                        <a14:foregroundMark x1="38375" y1="6180" x2="38708" y2="6742"/>
                        <a14:foregroundMark x1="91250" y1="31742" x2="90125" y2="41573"/>
                        <a14:foregroundMark x1="95750" y1="28933" x2="95750" y2="28933"/>
                        <a14:foregroundMark x1="96000" y1="65449" x2="96000" y2="65449"/>
                        <a14:backgroundMark x1="37250" y1="6742" x2="37250" y2="6742"/>
                        <a14:backgroundMark x1="36875" y1="7022" x2="37750" y2="7022"/>
                      </a14:backgroundRemoval>
                    </a14:imgEffect>
                  </a14:imgLayer>
                </a14:imgProps>
              </a:ext>
              <a:ext uri="{28A0092B-C50C-407E-A947-70E740481C1C}">
                <a14:useLocalDpi xmlns:a14="http://schemas.microsoft.com/office/drawing/2010/main" val="0"/>
              </a:ext>
            </a:extLst>
          </a:blip>
          <a:srcRect/>
          <a:stretch>
            <a:fillRect/>
          </a:stretch>
        </p:blipFill>
        <p:spPr bwMode="auto">
          <a:xfrm>
            <a:off x="9770221" y="2719159"/>
            <a:ext cx="2247027" cy="999927"/>
          </a:xfrm>
          <a:prstGeom prst="rect">
            <a:avLst/>
          </a:prstGeom>
          <a:noFill/>
          <a:extLst>
            <a:ext uri="{909E8E84-426E-40DD-AFC4-6F175D3DCCD1}">
              <a14:hiddenFill xmlns:a14="http://schemas.microsoft.com/office/drawing/2010/main">
                <a:solidFill>
                  <a:srgbClr val="FFFFFF"/>
                </a:solidFill>
              </a14:hiddenFill>
            </a:ext>
          </a:extLst>
        </p:spPr>
      </p:pic>
      <p:pic>
        <p:nvPicPr>
          <p:cNvPr id="1066" name="Picture 42" descr="Download SEAGULL Free PNG transparent image and clipart">
            <a:extLst>
              <a:ext uri="{FF2B5EF4-FFF2-40B4-BE49-F238E27FC236}">
                <a16:creationId xmlns:a16="http://schemas.microsoft.com/office/drawing/2014/main" id="{228DCBD8-91F1-F1D2-D6E9-DC8216E49D3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9591039" y="175301"/>
            <a:ext cx="2489200" cy="2024113"/>
          </a:xfrm>
          <a:prstGeom prst="rect">
            <a:avLst/>
          </a:prstGeom>
          <a:noFill/>
          <a:extLst>
            <a:ext uri="{909E8E84-426E-40DD-AFC4-6F175D3DCCD1}">
              <a14:hiddenFill xmlns:a14="http://schemas.microsoft.com/office/drawing/2010/main">
                <a:solidFill>
                  <a:srgbClr val="FFFFFF"/>
                </a:solidFill>
              </a14:hiddenFill>
            </a:ext>
          </a:extLst>
        </p:spPr>
      </p:pic>
      <p:pic>
        <p:nvPicPr>
          <p:cNvPr id="1068" name="Picture 44" descr="Atlantic Mackerel PNG Images Transparent Background | PNG Play">
            <a:extLst>
              <a:ext uri="{FF2B5EF4-FFF2-40B4-BE49-F238E27FC236}">
                <a16:creationId xmlns:a16="http://schemas.microsoft.com/office/drawing/2014/main" id="{EC1B4913-39FE-95CF-AF0A-75F67FE22A2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481134" y="2391805"/>
            <a:ext cx="1694258" cy="535723"/>
          </a:xfrm>
          <a:prstGeom prst="rect">
            <a:avLst/>
          </a:prstGeom>
          <a:noFill/>
          <a:extLst>
            <a:ext uri="{909E8E84-426E-40DD-AFC4-6F175D3DCCD1}">
              <a14:hiddenFill xmlns:a14="http://schemas.microsoft.com/office/drawing/2010/main">
                <a:solidFill>
                  <a:srgbClr val="FFFFFF"/>
                </a:solidFill>
              </a14:hiddenFill>
            </a:ext>
          </a:extLst>
        </p:spPr>
      </p:pic>
      <p:pic>
        <p:nvPicPr>
          <p:cNvPr id="1070" name="Picture 46" descr="Harbor Seal PNG Images Transparent Background | PNG Play">
            <a:extLst>
              <a:ext uri="{FF2B5EF4-FFF2-40B4-BE49-F238E27FC236}">
                <a16:creationId xmlns:a16="http://schemas.microsoft.com/office/drawing/2014/main" id="{2EB2B09B-77A7-53F0-7FB2-DAC4542B8BD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081869" y="381965"/>
            <a:ext cx="2093522" cy="14985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42633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4870441-34FF-7B0A-2C3A-0E03225D2ED7}"/>
              </a:ext>
            </a:extLst>
          </p:cNvPr>
          <p:cNvPicPr>
            <a:picLocks noChangeAspect="1"/>
          </p:cNvPicPr>
          <p:nvPr/>
        </p:nvPicPr>
        <p:blipFill rotWithShape="1">
          <a:blip r:embed="rId3">
            <a:extLst>
              <a:ext uri="{28A0092B-C50C-407E-A947-70E740481C1C}">
                <a14:useLocalDpi xmlns:a14="http://schemas.microsoft.com/office/drawing/2010/main" val="0"/>
              </a:ext>
            </a:extLst>
          </a:blip>
          <a:srcRect l="27696" t="16388" r="24923" b="15438"/>
          <a:stretch/>
        </p:blipFill>
        <p:spPr>
          <a:xfrm rot="5400000">
            <a:off x="3712766" y="-1178345"/>
            <a:ext cx="4766467" cy="9701075"/>
          </a:xfrm>
          <a:prstGeom prst="rect">
            <a:avLst/>
          </a:prstGeom>
          <a:ln w="28575">
            <a:solidFill>
              <a:schemeClr val="accent1"/>
            </a:solidFill>
          </a:ln>
        </p:spPr>
      </p:pic>
      <p:sp>
        <p:nvSpPr>
          <p:cNvPr id="14" name="Title 1">
            <a:extLst>
              <a:ext uri="{FF2B5EF4-FFF2-40B4-BE49-F238E27FC236}">
                <a16:creationId xmlns:a16="http://schemas.microsoft.com/office/drawing/2014/main" id="{0EDABE6D-84ED-5054-3F56-6C34B478B086}"/>
              </a:ext>
            </a:extLst>
          </p:cNvPr>
          <p:cNvSpPr txBox="1">
            <a:spLocks/>
          </p:cNvSpPr>
          <p:nvPr/>
        </p:nvSpPr>
        <p:spPr>
          <a:xfrm>
            <a:off x="8567159" y="6233643"/>
            <a:ext cx="4424855" cy="8277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t>Schwemmer et al. (2020), </a:t>
            </a:r>
            <a:r>
              <a:rPr lang="en-US" sz="1600" i="1" dirty="0"/>
              <a:t>J. Exp. Biol.</a:t>
            </a:r>
            <a:endParaRPr lang="en-US" sz="1600" dirty="0"/>
          </a:p>
        </p:txBody>
      </p:sp>
      <p:sp>
        <p:nvSpPr>
          <p:cNvPr id="15" name="TextBox 14">
            <a:extLst>
              <a:ext uri="{FF2B5EF4-FFF2-40B4-BE49-F238E27FC236}">
                <a16:creationId xmlns:a16="http://schemas.microsoft.com/office/drawing/2014/main" id="{F288A8E3-3720-B0F0-C45F-050C6191250E}"/>
              </a:ext>
            </a:extLst>
          </p:cNvPr>
          <p:cNvSpPr txBox="1"/>
          <p:nvPr/>
        </p:nvSpPr>
        <p:spPr>
          <a:xfrm>
            <a:off x="3242716" y="1386566"/>
            <a:ext cx="1233967" cy="369332"/>
          </a:xfrm>
          <a:prstGeom prst="rect">
            <a:avLst/>
          </a:prstGeom>
          <a:noFill/>
        </p:spPr>
        <p:txBody>
          <a:bodyPr wrap="square" rtlCol="0">
            <a:spAutoFit/>
          </a:bodyPr>
          <a:lstStyle/>
          <a:p>
            <a:r>
              <a:rPr lang="en-US" b="1" dirty="0">
                <a:solidFill>
                  <a:schemeClr val="tx2">
                    <a:lumMod val="10000"/>
                  </a:schemeClr>
                </a:solidFill>
                <a:latin typeface="Arial" panose="020B0604020202020204" pitchFamily="34" charset="0"/>
                <a:cs typeface="Arial" panose="020B0604020202020204" pitchFamily="34" charset="0"/>
              </a:rPr>
              <a:t>Embryos</a:t>
            </a:r>
          </a:p>
        </p:txBody>
      </p:sp>
      <p:sp>
        <p:nvSpPr>
          <p:cNvPr id="16" name="TextBox 15">
            <a:extLst>
              <a:ext uri="{FF2B5EF4-FFF2-40B4-BE49-F238E27FC236}">
                <a16:creationId xmlns:a16="http://schemas.microsoft.com/office/drawing/2014/main" id="{9B984F41-22BF-1953-191C-A705F98A4E3F}"/>
              </a:ext>
            </a:extLst>
          </p:cNvPr>
          <p:cNvSpPr txBox="1"/>
          <p:nvPr/>
        </p:nvSpPr>
        <p:spPr>
          <a:xfrm>
            <a:off x="7269370" y="1386566"/>
            <a:ext cx="981480" cy="369332"/>
          </a:xfrm>
          <a:prstGeom prst="rect">
            <a:avLst/>
          </a:prstGeom>
          <a:noFill/>
        </p:spPr>
        <p:txBody>
          <a:bodyPr wrap="square" rtlCol="0">
            <a:spAutoFit/>
          </a:bodyPr>
          <a:lstStyle/>
          <a:p>
            <a:r>
              <a:rPr lang="en-US" b="1" dirty="0">
                <a:solidFill>
                  <a:schemeClr val="tx2">
                    <a:lumMod val="10000"/>
                  </a:schemeClr>
                </a:solidFill>
                <a:latin typeface="Arial" panose="020B0604020202020204" pitchFamily="34" charset="0"/>
                <a:cs typeface="Arial" panose="020B0604020202020204" pitchFamily="34" charset="0"/>
              </a:rPr>
              <a:t>Larvae</a:t>
            </a:r>
          </a:p>
        </p:txBody>
      </p:sp>
      <p:sp>
        <p:nvSpPr>
          <p:cNvPr id="17" name="Rectangle 16">
            <a:extLst>
              <a:ext uri="{FF2B5EF4-FFF2-40B4-BE49-F238E27FC236}">
                <a16:creationId xmlns:a16="http://schemas.microsoft.com/office/drawing/2014/main" id="{557CEA51-224C-742D-2E0F-698E9C34CDDB}"/>
              </a:ext>
            </a:extLst>
          </p:cNvPr>
          <p:cNvSpPr/>
          <p:nvPr/>
        </p:nvSpPr>
        <p:spPr>
          <a:xfrm>
            <a:off x="2487783" y="1573807"/>
            <a:ext cx="303473" cy="2937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8" name="Rectangle 17">
            <a:extLst>
              <a:ext uri="{FF2B5EF4-FFF2-40B4-BE49-F238E27FC236}">
                <a16:creationId xmlns:a16="http://schemas.microsoft.com/office/drawing/2014/main" id="{8153C6BE-A06E-4701-8E43-640FA332869C}"/>
              </a:ext>
            </a:extLst>
          </p:cNvPr>
          <p:cNvSpPr/>
          <p:nvPr/>
        </p:nvSpPr>
        <p:spPr>
          <a:xfrm>
            <a:off x="6565423" y="1541937"/>
            <a:ext cx="303473" cy="2937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 name="Rectangle 3">
            <a:extLst>
              <a:ext uri="{FF2B5EF4-FFF2-40B4-BE49-F238E27FC236}">
                <a16:creationId xmlns:a16="http://schemas.microsoft.com/office/drawing/2014/main" id="{3FF174EF-2AD5-7D04-6C44-21851B21F18A}"/>
              </a:ext>
            </a:extLst>
          </p:cNvPr>
          <p:cNvSpPr/>
          <p:nvPr/>
        </p:nvSpPr>
        <p:spPr>
          <a:xfrm>
            <a:off x="2238578" y="5554102"/>
            <a:ext cx="6976707" cy="38176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0720178-C854-731A-2C36-B26579C3DA8B}"/>
              </a:ext>
            </a:extLst>
          </p:cNvPr>
          <p:cNvPicPr>
            <a:picLocks noChangeAspect="1"/>
          </p:cNvPicPr>
          <p:nvPr/>
        </p:nvPicPr>
        <p:blipFill rotWithShape="1">
          <a:blip r:embed="rId3">
            <a:extLst>
              <a:ext uri="{28A0092B-C50C-407E-A947-70E740481C1C}">
                <a14:useLocalDpi xmlns:a14="http://schemas.microsoft.com/office/drawing/2010/main" val="0"/>
              </a:ext>
            </a:extLst>
          </a:blip>
          <a:srcRect l="69863" t="56683" r="24962" b="21860"/>
          <a:stretch/>
        </p:blipFill>
        <p:spPr>
          <a:xfrm rot="5400000">
            <a:off x="5743094" y="4218281"/>
            <a:ext cx="520584" cy="3053407"/>
          </a:xfrm>
          <a:prstGeom prst="rect">
            <a:avLst/>
          </a:prstGeom>
          <a:ln w="28575">
            <a:noFill/>
          </a:ln>
        </p:spPr>
      </p:pic>
      <p:sp>
        <p:nvSpPr>
          <p:cNvPr id="12" name="Title 1">
            <a:extLst>
              <a:ext uri="{FF2B5EF4-FFF2-40B4-BE49-F238E27FC236}">
                <a16:creationId xmlns:a16="http://schemas.microsoft.com/office/drawing/2014/main" id="{29C989F1-174C-6482-F362-A946AF2531F6}"/>
              </a:ext>
            </a:extLst>
          </p:cNvPr>
          <p:cNvSpPr txBox="1">
            <a:spLocks/>
          </p:cNvSpPr>
          <p:nvPr/>
        </p:nvSpPr>
        <p:spPr>
          <a:xfrm>
            <a:off x="0" y="-14196"/>
            <a:ext cx="12192000" cy="12645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t>Treatments affected embryos, but </a:t>
            </a:r>
            <a:r>
              <a:rPr lang="en-US" sz="3600" b="1" dirty="0"/>
              <a:t>not larvae</a:t>
            </a:r>
            <a:endParaRPr lang="en-US" sz="3600" dirty="0"/>
          </a:p>
        </p:txBody>
      </p:sp>
    </p:spTree>
    <p:extLst>
      <p:ext uri="{BB962C8B-B14F-4D97-AF65-F5344CB8AC3E}">
        <p14:creationId xmlns:p14="http://schemas.microsoft.com/office/powerpoint/2010/main" val="35867366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CEF8CA-18C5-76B1-FF36-87D523CB52BB}"/>
              </a:ext>
            </a:extLst>
          </p:cNvPr>
          <p:cNvSpPr/>
          <p:nvPr/>
        </p:nvSpPr>
        <p:spPr>
          <a:xfrm>
            <a:off x="5847907" y="2039894"/>
            <a:ext cx="6060558" cy="4497572"/>
          </a:xfrm>
          <a:prstGeom prst="rect">
            <a:avLst/>
          </a:prstGeom>
          <a:solidFill>
            <a:schemeClr val="tx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1B4B0C-B138-6918-B530-9214DF4B44D1}"/>
              </a:ext>
            </a:extLst>
          </p:cNvPr>
          <p:cNvSpPr>
            <a:spLocks noGrp="1"/>
          </p:cNvSpPr>
          <p:nvPr>
            <p:ph type="title"/>
          </p:nvPr>
        </p:nvSpPr>
        <p:spPr>
          <a:xfrm>
            <a:off x="0" y="173959"/>
            <a:ext cx="12192000" cy="1055284"/>
          </a:xfrm>
        </p:spPr>
        <p:txBody>
          <a:bodyPr>
            <a:normAutofit/>
          </a:bodyPr>
          <a:lstStyle/>
          <a:p>
            <a:pPr algn="ctr"/>
            <a:r>
              <a:rPr lang="en-US" sz="4000" dirty="0"/>
              <a:t>Digging deeper into the Oxygen x CO</a:t>
            </a:r>
            <a:r>
              <a:rPr lang="en-US" sz="4000" baseline="-25000" dirty="0"/>
              <a:t>2</a:t>
            </a:r>
            <a:r>
              <a:rPr lang="en-US" sz="4000" dirty="0"/>
              <a:t> interaction</a:t>
            </a:r>
          </a:p>
        </p:txBody>
      </p:sp>
      <p:sp>
        <p:nvSpPr>
          <p:cNvPr id="3" name="Content Placeholder 2">
            <a:extLst>
              <a:ext uri="{FF2B5EF4-FFF2-40B4-BE49-F238E27FC236}">
                <a16:creationId xmlns:a16="http://schemas.microsoft.com/office/drawing/2014/main" id="{3E66B17A-8761-C353-44C3-C91C09162525}"/>
              </a:ext>
            </a:extLst>
          </p:cNvPr>
          <p:cNvSpPr>
            <a:spLocks noGrp="1"/>
          </p:cNvSpPr>
          <p:nvPr>
            <p:ph idx="1"/>
          </p:nvPr>
        </p:nvSpPr>
        <p:spPr>
          <a:xfrm>
            <a:off x="486446" y="2462661"/>
            <a:ext cx="5098721" cy="3678571"/>
          </a:xfrm>
        </p:spPr>
        <p:txBody>
          <a:bodyPr/>
          <a:lstStyle/>
          <a:p>
            <a:r>
              <a:rPr lang="en-US" dirty="0"/>
              <a:t>Embryos are more sensitive</a:t>
            </a:r>
          </a:p>
          <a:p>
            <a:r>
              <a:rPr lang="en-US" dirty="0"/>
              <a:t>High CO</a:t>
            </a:r>
            <a:r>
              <a:rPr lang="en-US" baseline="-25000" dirty="0"/>
              <a:t>2</a:t>
            </a:r>
            <a:r>
              <a:rPr lang="en-US" dirty="0"/>
              <a:t> by itself has little effect on metabolism</a:t>
            </a:r>
          </a:p>
          <a:p>
            <a:r>
              <a:rPr lang="en-US" b="1" i="1" dirty="0"/>
              <a:t>Acidification may alter response to hypoxia</a:t>
            </a:r>
          </a:p>
        </p:txBody>
      </p:sp>
      <p:pic>
        <p:nvPicPr>
          <p:cNvPr id="5" name="Picture 4" descr="Chart, line chart&#10;&#10;Description automatically generated">
            <a:extLst>
              <a:ext uri="{FF2B5EF4-FFF2-40B4-BE49-F238E27FC236}">
                <a16:creationId xmlns:a16="http://schemas.microsoft.com/office/drawing/2014/main" id="{81C4209E-9E4E-AEF9-FFF7-54EC4790DB71}"/>
              </a:ext>
            </a:extLst>
          </p:cNvPr>
          <p:cNvPicPr>
            <a:picLocks noChangeAspect="1"/>
          </p:cNvPicPr>
          <p:nvPr/>
        </p:nvPicPr>
        <p:blipFill rotWithShape="1">
          <a:blip r:embed="rId3">
            <a:extLst>
              <a:ext uri="{28A0092B-C50C-407E-A947-70E740481C1C}">
                <a14:useLocalDpi xmlns:a14="http://schemas.microsoft.com/office/drawing/2010/main" val="0"/>
              </a:ext>
            </a:extLst>
          </a:blip>
          <a:srcRect t="5324" b="8977"/>
          <a:stretch/>
        </p:blipFill>
        <p:spPr>
          <a:xfrm>
            <a:off x="5936920" y="2956177"/>
            <a:ext cx="5642133" cy="3418784"/>
          </a:xfrm>
          <a:prstGeom prst="rect">
            <a:avLst/>
          </a:prstGeom>
        </p:spPr>
      </p:pic>
      <p:sp>
        <p:nvSpPr>
          <p:cNvPr id="6" name="TextBox 5">
            <a:extLst>
              <a:ext uri="{FF2B5EF4-FFF2-40B4-BE49-F238E27FC236}">
                <a16:creationId xmlns:a16="http://schemas.microsoft.com/office/drawing/2014/main" id="{3B0D50F4-BADC-7039-A3BC-C190F8066C98}"/>
              </a:ext>
            </a:extLst>
          </p:cNvPr>
          <p:cNvSpPr txBox="1"/>
          <p:nvPr/>
        </p:nvSpPr>
        <p:spPr>
          <a:xfrm>
            <a:off x="8534138" y="2214971"/>
            <a:ext cx="2959656" cy="707886"/>
          </a:xfrm>
          <a:prstGeom prst="rect">
            <a:avLst/>
          </a:prstGeom>
          <a:noFill/>
          <a:ln w="38100">
            <a:solidFill>
              <a:srgbClr val="C00000"/>
            </a:solidFill>
          </a:ln>
        </p:spPr>
        <p:txBody>
          <a:bodyPr wrap="square" rtlCol="0">
            <a:spAutoFit/>
          </a:bodyPr>
          <a:lstStyle/>
          <a:p>
            <a:r>
              <a:rPr lang="en-US" sz="2000" b="1" dirty="0">
                <a:solidFill>
                  <a:schemeClr val="tx2">
                    <a:lumMod val="10000"/>
                  </a:schemeClr>
                </a:solidFill>
              </a:rPr>
              <a:t>Original Experimental Oxygen Levels</a:t>
            </a:r>
          </a:p>
        </p:txBody>
      </p:sp>
      <p:cxnSp>
        <p:nvCxnSpPr>
          <p:cNvPr id="7" name="Straight Arrow Connector 6">
            <a:extLst>
              <a:ext uri="{FF2B5EF4-FFF2-40B4-BE49-F238E27FC236}">
                <a16:creationId xmlns:a16="http://schemas.microsoft.com/office/drawing/2014/main" id="{51B8C0FD-6352-23EF-0084-938B3B1034FD}"/>
              </a:ext>
            </a:extLst>
          </p:cNvPr>
          <p:cNvCxnSpPr>
            <a:cxnSpLocks/>
          </p:cNvCxnSpPr>
          <p:nvPr/>
        </p:nvCxnSpPr>
        <p:spPr>
          <a:xfrm>
            <a:off x="8757987" y="2915019"/>
            <a:ext cx="0" cy="105050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05E546EC-0E55-6145-04DE-E92B2A204C4B}"/>
              </a:ext>
            </a:extLst>
          </p:cNvPr>
          <p:cNvCxnSpPr>
            <a:cxnSpLocks/>
          </p:cNvCxnSpPr>
          <p:nvPr/>
        </p:nvCxnSpPr>
        <p:spPr>
          <a:xfrm>
            <a:off x="9156192" y="2915019"/>
            <a:ext cx="0" cy="74893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4A76F28-3036-8634-D613-825DDD62CB85}"/>
              </a:ext>
            </a:extLst>
          </p:cNvPr>
          <p:cNvCxnSpPr>
            <a:cxnSpLocks/>
          </p:cNvCxnSpPr>
          <p:nvPr/>
        </p:nvCxnSpPr>
        <p:spPr>
          <a:xfrm>
            <a:off x="10036685" y="2915019"/>
            <a:ext cx="1" cy="67015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583DCC4-7625-F515-5476-F09CC572453E}"/>
              </a:ext>
            </a:extLst>
          </p:cNvPr>
          <p:cNvSpPr txBox="1"/>
          <p:nvPr/>
        </p:nvSpPr>
        <p:spPr>
          <a:xfrm>
            <a:off x="6042835" y="1583024"/>
            <a:ext cx="5812464" cy="369332"/>
          </a:xfrm>
          <a:prstGeom prst="rect">
            <a:avLst/>
          </a:prstGeom>
          <a:noFill/>
        </p:spPr>
        <p:txBody>
          <a:bodyPr wrap="square" rtlCol="0">
            <a:spAutoFit/>
          </a:bodyPr>
          <a:lstStyle/>
          <a:p>
            <a:r>
              <a:rPr lang="en-US" b="1" dirty="0"/>
              <a:t>Hypothesized Interaction Between CO</a:t>
            </a:r>
            <a:r>
              <a:rPr lang="en-US" b="1" baseline="-25000" dirty="0"/>
              <a:t>2</a:t>
            </a:r>
            <a:r>
              <a:rPr lang="en-US" b="1" dirty="0"/>
              <a:t> &amp; Hypoxia</a:t>
            </a:r>
          </a:p>
        </p:txBody>
      </p:sp>
      <p:sp>
        <p:nvSpPr>
          <p:cNvPr id="13" name="TextBox 12">
            <a:extLst>
              <a:ext uri="{FF2B5EF4-FFF2-40B4-BE49-F238E27FC236}">
                <a16:creationId xmlns:a16="http://schemas.microsoft.com/office/drawing/2014/main" id="{83735AAB-5D85-7FFA-1EA2-3921ABB0DFC8}"/>
              </a:ext>
            </a:extLst>
          </p:cNvPr>
          <p:cNvSpPr txBox="1"/>
          <p:nvPr/>
        </p:nvSpPr>
        <p:spPr>
          <a:xfrm>
            <a:off x="6382490" y="5712182"/>
            <a:ext cx="5052352" cy="338554"/>
          </a:xfrm>
          <a:prstGeom prst="rect">
            <a:avLst/>
          </a:prstGeom>
          <a:solidFill>
            <a:schemeClr val="tx1"/>
          </a:solidFill>
        </p:spPr>
        <p:txBody>
          <a:bodyPr wrap="square" rtlCol="0">
            <a:spAutoFit/>
          </a:bodyPr>
          <a:lstStyle/>
          <a:p>
            <a:r>
              <a:rPr lang="en-US" sz="1600" dirty="0">
                <a:solidFill>
                  <a:schemeClr val="tx2">
                    <a:lumMod val="10000"/>
                  </a:schemeClr>
                </a:solidFill>
              </a:rPr>
              <a:t>0               1               2               3              4               5    </a:t>
            </a:r>
          </a:p>
        </p:txBody>
      </p:sp>
      <p:sp>
        <p:nvSpPr>
          <p:cNvPr id="14" name="TextBox 13">
            <a:extLst>
              <a:ext uri="{FF2B5EF4-FFF2-40B4-BE49-F238E27FC236}">
                <a16:creationId xmlns:a16="http://schemas.microsoft.com/office/drawing/2014/main" id="{80507305-5CF9-904B-BE22-23E680C8F813}"/>
              </a:ext>
            </a:extLst>
          </p:cNvPr>
          <p:cNvSpPr txBox="1"/>
          <p:nvPr/>
        </p:nvSpPr>
        <p:spPr>
          <a:xfrm>
            <a:off x="7841446" y="5971955"/>
            <a:ext cx="2629491" cy="338554"/>
          </a:xfrm>
          <a:prstGeom prst="rect">
            <a:avLst/>
          </a:prstGeom>
          <a:solidFill>
            <a:schemeClr val="tx1"/>
          </a:solidFill>
        </p:spPr>
        <p:txBody>
          <a:bodyPr wrap="square" rtlCol="0">
            <a:spAutoFit/>
          </a:bodyPr>
          <a:lstStyle/>
          <a:p>
            <a:r>
              <a:rPr lang="en-US" sz="1600" dirty="0">
                <a:solidFill>
                  <a:schemeClr val="tx2">
                    <a:lumMod val="10000"/>
                  </a:schemeClr>
                </a:solidFill>
                <a:latin typeface="Arial" panose="020B0604020202020204" pitchFamily="34" charset="0"/>
                <a:cs typeface="Arial" panose="020B0604020202020204" pitchFamily="34" charset="0"/>
              </a:rPr>
              <a:t>Dissolved Oxygen (mg/L)</a:t>
            </a:r>
          </a:p>
        </p:txBody>
      </p:sp>
    </p:spTree>
    <p:extLst>
      <p:ext uri="{BB962C8B-B14F-4D97-AF65-F5344CB8AC3E}">
        <p14:creationId xmlns:p14="http://schemas.microsoft.com/office/powerpoint/2010/main" val="12853581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1E24C-B0C3-FA89-8B23-5C33AFF356E6}"/>
              </a:ext>
            </a:extLst>
          </p:cNvPr>
          <p:cNvSpPr>
            <a:spLocks noGrp="1"/>
          </p:cNvSpPr>
          <p:nvPr>
            <p:ph type="title"/>
          </p:nvPr>
        </p:nvSpPr>
        <p:spPr>
          <a:xfrm>
            <a:off x="838200" y="109941"/>
            <a:ext cx="10515600" cy="1325563"/>
          </a:xfrm>
        </p:spPr>
        <p:txBody>
          <a:bodyPr/>
          <a:lstStyle/>
          <a:p>
            <a:r>
              <a:rPr lang="en-US" dirty="0"/>
              <a:t>Objectives</a:t>
            </a:r>
          </a:p>
        </p:txBody>
      </p:sp>
      <p:sp>
        <p:nvSpPr>
          <p:cNvPr id="3" name="Content Placeholder 2">
            <a:extLst>
              <a:ext uri="{FF2B5EF4-FFF2-40B4-BE49-F238E27FC236}">
                <a16:creationId xmlns:a16="http://schemas.microsoft.com/office/drawing/2014/main" id="{83433FAC-B164-0D15-2243-0D6E174358D1}"/>
              </a:ext>
            </a:extLst>
          </p:cNvPr>
          <p:cNvSpPr>
            <a:spLocks noGrp="1"/>
          </p:cNvSpPr>
          <p:nvPr>
            <p:ph idx="1"/>
          </p:nvPr>
        </p:nvSpPr>
        <p:spPr>
          <a:xfrm>
            <a:off x="838200" y="1435504"/>
            <a:ext cx="10515600" cy="4922766"/>
          </a:xfrm>
        </p:spPr>
        <p:txBody>
          <a:bodyPr>
            <a:normAutofit/>
          </a:bodyPr>
          <a:lstStyle/>
          <a:p>
            <a:pPr marL="0" indent="0">
              <a:buNone/>
            </a:pPr>
            <a:r>
              <a:rPr lang="en-US" b="1" dirty="0"/>
              <a:t>Chapter 1: </a:t>
            </a:r>
            <a:r>
              <a:rPr lang="en-US" dirty="0"/>
              <a:t>Measure metabolic effects of CO</a:t>
            </a:r>
            <a:r>
              <a:rPr lang="en-US" baseline="-25000" dirty="0"/>
              <a:t>2</a:t>
            </a:r>
            <a:r>
              <a:rPr lang="en-US" dirty="0"/>
              <a:t>, temperature, and oxygen treatments</a:t>
            </a:r>
          </a:p>
          <a:p>
            <a:pPr marL="0" indent="0">
              <a:spcBef>
                <a:spcPts val="3000"/>
              </a:spcBef>
              <a:buNone/>
            </a:pPr>
            <a:r>
              <a:rPr lang="en-US" b="1" dirty="0"/>
              <a:t>Chapter 2: </a:t>
            </a:r>
            <a:r>
              <a:rPr lang="en-US" sz="2800" dirty="0"/>
              <a:t>Does acidification alter metabolic response to progressive, acute hypoxia? </a:t>
            </a:r>
            <a:endParaRPr lang="en-US" dirty="0"/>
          </a:p>
          <a:p>
            <a:pPr marL="0" indent="0">
              <a:spcBef>
                <a:spcPts val="3000"/>
              </a:spcBef>
              <a:buNone/>
            </a:pPr>
            <a:r>
              <a:rPr lang="en-US" b="1" dirty="0"/>
              <a:t>Chapter 3: </a:t>
            </a:r>
            <a:r>
              <a:rPr lang="en-US" dirty="0"/>
              <a:t>Identify mechanism of pH regulation in early life stages across CO</a:t>
            </a:r>
            <a:r>
              <a:rPr lang="en-US" baseline="-25000" dirty="0"/>
              <a:t>2</a:t>
            </a:r>
            <a:r>
              <a:rPr lang="en-US" dirty="0"/>
              <a:t> and temperature levels</a:t>
            </a:r>
          </a:p>
          <a:p>
            <a:pPr marL="0" indent="0">
              <a:spcBef>
                <a:spcPts val="3000"/>
              </a:spcBef>
              <a:buNone/>
            </a:pPr>
            <a:r>
              <a:rPr lang="en-US" b="1" dirty="0"/>
              <a:t>Chapter 4: </a:t>
            </a:r>
            <a:r>
              <a:rPr lang="en-US" dirty="0"/>
              <a:t>Attribute early life hypoxia responses to energetic mechanisms using a Dynamic Energy Budget</a:t>
            </a:r>
            <a:endParaRPr lang="en-US" b="1" dirty="0"/>
          </a:p>
        </p:txBody>
      </p:sp>
      <p:sp>
        <p:nvSpPr>
          <p:cNvPr id="4" name="Rectangle 3">
            <a:extLst>
              <a:ext uri="{FF2B5EF4-FFF2-40B4-BE49-F238E27FC236}">
                <a16:creationId xmlns:a16="http://schemas.microsoft.com/office/drawing/2014/main" id="{93BD2BA2-9EC6-2629-0E3E-616242F10091}"/>
              </a:ext>
            </a:extLst>
          </p:cNvPr>
          <p:cNvSpPr/>
          <p:nvPr/>
        </p:nvSpPr>
        <p:spPr>
          <a:xfrm>
            <a:off x="701750" y="2456127"/>
            <a:ext cx="10781414" cy="1095153"/>
          </a:xfrm>
          <a:prstGeom prst="rect">
            <a:avLst/>
          </a:prstGeom>
          <a:noFill/>
          <a:ln w="571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956D3B7-F3C5-9D49-CD70-7379FA7BAD9A}"/>
              </a:ext>
            </a:extLst>
          </p:cNvPr>
          <p:cNvSpPr/>
          <p:nvPr/>
        </p:nvSpPr>
        <p:spPr>
          <a:xfrm>
            <a:off x="701750" y="3678864"/>
            <a:ext cx="10781414" cy="2573081"/>
          </a:xfrm>
          <a:prstGeom prst="rect">
            <a:avLst/>
          </a:prstGeom>
          <a:solidFill>
            <a:schemeClr val="bg1">
              <a:alpha val="4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9BEB819-7C18-921D-58B1-E7B55318584A}"/>
              </a:ext>
            </a:extLst>
          </p:cNvPr>
          <p:cNvSpPr/>
          <p:nvPr/>
        </p:nvSpPr>
        <p:spPr>
          <a:xfrm>
            <a:off x="572386" y="1417784"/>
            <a:ext cx="10781414" cy="910759"/>
          </a:xfrm>
          <a:prstGeom prst="rect">
            <a:avLst/>
          </a:prstGeom>
          <a:solidFill>
            <a:schemeClr val="bg1">
              <a:alpha val="4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5742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F2044-11F0-30CF-EEBD-4263BECE7DD0}"/>
              </a:ext>
            </a:extLst>
          </p:cNvPr>
          <p:cNvSpPr>
            <a:spLocks noGrp="1"/>
          </p:cNvSpPr>
          <p:nvPr>
            <p:ph type="title"/>
          </p:nvPr>
        </p:nvSpPr>
        <p:spPr>
          <a:xfrm>
            <a:off x="838200" y="99311"/>
            <a:ext cx="10515600" cy="1325563"/>
          </a:xfrm>
        </p:spPr>
        <p:txBody>
          <a:bodyPr>
            <a:normAutofit/>
          </a:bodyPr>
          <a:lstStyle/>
          <a:p>
            <a:r>
              <a:rPr lang="en-US" sz="3700" b="1" dirty="0"/>
              <a:t>Chapter 2: </a:t>
            </a:r>
            <a:r>
              <a:rPr lang="en-US" sz="3700" dirty="0"/>
              <a:t>Does acidification alter metabolic response to progressive, acute hypoxia?</a:t>
            </a:r>
            <a:endParaRPr lang="en-US" sz="3700" b="1" dirty="0"/>
          </a:p>
        </p:txBody>
      </p:sp>
      <p:sp>
        <p:nvSpPr>
          <p:cNvPr id="3" name="Content Placeholder 2">
            <a:extLst>
              <a:ext uri="{FF2B5EF4-FFF2-40B4-BE49-F238E27FC236}">
                <a16:creationId xmlns:a16="http://schemas.microsoft.com/office/drawing/2014/main" id="{EF8CD829-2E50-2389-2B48-B6E5744E4188}"/>
              </a:ext>
            </a:extLst>
          </p:cNvPr>
          <p:cNvSpPr>
            <a:spLocks noGrp="1"/>
          </p:cNvSpPr>
          <p:nvPr>
            <p:ph idx="1"/>
          </p:nvPr>
        </p:nvSpPr>
        <p:spPr>
          <a:xfrm>
            <a:off x="6096000" y="1743853"/>
            <a:ext cx="5791200" cy="4613866"/>
          </a:xfrm>
        </p:spPr>
        <p:txBody>
          <a:bodyPr>
            <a:normAutofit fontScale="92500" lnSpcReduction="20000"/>
          </a:bodyPr>
          <a:lstStyle/>
          <a:p>
            <a:pPr marL="0" indent="0">
              <a:buNone/>
            </a:pPr>
            <a:r>
              <a:rPr lang="en-US" dirty="0"/>
              <a:t>Objective</a:t>
            </a:r>
          </a:p>
          <a:p>
            <a:r>
              <a:rPr lang="en-US" dirty="0"/>
              <a:t>Measure how CO</a:t>
            </a:r>
            <a:r>
              <a:rPr lang="en-US" baseline="-25000" dirty="0"/>
              <a:t>2</a:t>
            </a:r>
            <a:r>
              <a:rPr lang="en-US" dirty="0"/>
              <a:t> affects sensitivity to hypoxia. </a:t>
            </a:r>
          </a:p>
          <a:p>
            <a:endParaRPr lang="en-US" dirty="0"/>
          </a:p>
          <a:p>
            <a:pPr marL="0" indent="0">
              <a:buNone/>
            </a:pPr>
            <a:r>
              <a:rPr lang="en-US" dirty="0"/>
              <a:t>Methods</a:t>
            </a:r>
          </a:p>
          <a:p>
            <a:r>
              <a:rPr lang="en-US" dirty="0"/>
              <a:t>Reared </a:t>
            </a:r>
            <a:r>
              <a:rPr lang="en-US" i="1" dirty="0"/>
              <a:t>M. menidia</a:t>
            </a:r>
            <a:r>
              <a:rPr lang="en-US" dirty="0"/>
              <a:t> at three CO</a:t>
            </a:r>
            <a:r>
              <a:rPr lang="en-US" baseline="-25000" dirty="0"/>
              <a:t>2</a:t>
            </a:r>
            <a:r>
              <a:rPr lang="en-US" dirty="0"/>
              <a:t> levels: 400, 2000, and 4000 µatm </a:t>
            </a:r>
          </a:p>
          <a:p>
            <a:r>
              <a:rPr lang="en-US" dirty="0"/>
              <a:t>Respirometry on:</a:t>
            </a:r>
          </a:p>
          <a:p>
            <a:pPr lvl="1"/>
            <a:r>
              <a:rPr lang="en-US" dirty="0"/>
              <a:t>Embryos</a:t>
            </a:r>
          </a:p>
          <a:p>
            <a:pPr lvl="1"/>
            <a:r>
              <a:rPr lang="en-US" dirty="0"/>
              <a:t>2 day-post-hatch larvae</a:t>
            </a:r>
          </a:p>
          <a:p>
            <a:pPr lvl="1"/>
            <a:r>
              <a:rPr lang="en-US" dirty="0"/>
              <a:t>5 day-post-hatch larvae</a:t>
            </a:r>
          </a:p>
          <a:p>
            <a:r>
              <a:rPr lang="en-US" dirty="0"/>
              <a:t>Let oxygen reach ~0 and calculate critical oxygen level (</a:t>
            </a:r>
            <a:r>
              <a:rPr lang="en-US" i="1" dirty="0" err="1"/>
              <a:t>P</a:t>
            </a:r>
            <a:r>
              <a:rPr lang="en-US" baseline="-25000" dirty="0" err="1"/>
              <a:t>crit</a:t>
            </a:r>
            <a:r>
              <a:rPr lang="en-US" dirty="0"/>
              <a:t>)</a:t>
            </a:r>
          </a:p>
        </p:txBody>
      </p:sp>
      <p:pic>
        <p:nvPicPr>
          <p:cNvPr id="7" name="Picture 6" descr="A picture containing indoor, cluttered&#10;&#10;Description automatically generated">
            <a:extLst>
              <a:ext uri="{FF2B5EF4-FFF2-40B4-BE49-F238E27FC236}">
                <a16:creationId xmlns:a16="http://schemas.microsoft.com/office/drawing/2014/main" id="{248E6079-FECD-AD56-301E-840CA780D4CA}"/>
              </a:ext>
            </a:extLst>
          </p:cNvPr>
          <p:cNvPicPr>
            <a:picLocks noChangeAspect="1"/>
          </p:cNvPicPr>
          <p:nvPr/>
        </p:nvPicPr>
        <p:blipFill rotWithShape="1">
          <a:blip r:embed="rId2">
            <a:extLst>
              <a:ext uri="{28A0092B-C50C-407E-A947-70E740481C1C}">
                <a14:useLocalDpi xmlns:a14="http://schemas.microsoft.com/office/drawing/2010/main" val="0"/>
              </a:ext>
            </a:extLst>
          </a:blip>
          <a:srcRect t="19149" b="3396"/>
          <a:stretch/>
        </p:blipFill>
        <p:spPr>
          <a:xfrm>
            <a:off x="829333" y="1690688"/>
            <a:ext cx="4579089" cy="4729037"/>
          </a:xfrm>
          <a:prstGeom prst="rect">
            <a:avLst/>
          </a:prstGeom>
          <a:ln w="28575">
            <a:solidFill>
              <a:schemeClr val="accent1"/>
            </a:solidFill>
          </a:ln>
        </p:spPr>
      </p:pic>
    </p:spTree>
    <p:extLst>
      <p:ext uri="{BB962C8B-B14F-4D97-AF65-F5344CB8AC3E}">
        <p14:creationId xmlns:p14="http://schemas.microsoft.com/office/powerpoint/2010/main" val="966713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F2044-11F0-30CF-EEBD-4263BECE7DD0}"/>
              </a:ext>
            </a:extLst>
          </p:cNvPr>
          <p:cNvSpPr>
            <a:spLocks noGrp="1"/>
          </p:cNvSpPr>
          <p:nvPr>
            <p:ph type="title"/>
          </p:nvPr>
        </p:nvSpPr>
        <p:spPr>
          <a:xfrm>
            <a:off x="838200" y="99311"/>
            <a:ext cx="10515600" cy="1325563"/>
          </a:xfrm>
        </p:spPr>
        <p:txBody>
          <a:bodyPr>
            <a:normAutofit/>
          </a:bodyPr>
          <a:lstStyle/>
          <a:p>
            <a:r>
              <a:rPr lang="en-US" sz="3700" b="1" dirty="0"/>
              <a:t>Chapter 2: </a:t>
            </a:r>
            <a:r>
              <a:rPr lang="en-US" sz="3700" dirty="0"/>
              <a:t>Does acidification alter metabolic response to progressive, acute hypoxia?</a:t>
            </a:r>
            <a:endParaRPr lang="en-US" sz="3700" b="1" dirty="0"/>
          </a:p>
        </p:txBody>
      </p:sp>
      <p:sp>
        <p:nvSpPr>
          <p:cNvPr id="3" name="Content Placeholder 2">
            <a:extLst>
              <a:ext uri="{FF2B5EF4-FFF2-40B4-BE49-F238E27FC236}">
                <a16:creationId xmlns:a16="http://schemas.microsoft.com/office/drawing/2014/main" id="{EF8CD829-2E50-2389-2B48-B6E5744E4188}"/>
              </a:ext>
            </a:extLst>
          </p:cNvPr>
          <p:cNvSpPr>
            <a:spLocks noGrp="1"/>
          </p:cNvSpPr>
          <p:nvPr>
            <p:ph idx="1"/>
          </p:nvPr>
        </p:nvSpPr>
        <p:spPr>
          <a:xfrm>
            <a:off x="491490" y="2169042"/>
            <a:ext cx="5367050" cy="4124882"/>
          </a:xfrm>
        </p:spPr>
        <p:txBody>
          <a:bodyPr>
            <a:normAutofit/>
          </a:bodyPr>
          <a:lstStyle/>
          <a:p>
            <a:pPr marL="0" indent="0">
              <a:buNone/>
            </a:pPr>
            <a:r>
              <a:rPr lang="en-US" dirty="0"/>
              <a:t>Hypotheses</a:t>
            </a:r>
          </a:p>
          <a:p>
            <a:r>
              <a:rPr lang="en-US" b="1" dirty="0"/>
              <a:t>Metabolism increases </a:t>
            </a:r>
            <a:r>
              <a:rPr lang="en-US" dirty="0"/>
              <a:t>with high CO</a:t>
            </a:r>
            <a:r>
              <a:rPr lang="en-US" baseline="-25000" dirty="0"/>
              <a:t>2. </a:t>
            </a:r>
          </a:p>
          <a:p>
            <a:r>
              <a:rPr lang="en-US" dirty="0"/>
              <a:t>High CO</a:t>
            </a:r>
            <a:r>
              <a:rPr lang="en-US" baseline="-25000" dirty="0"/>
              <a:t>2</a:t>
            </a:r>
            <a:r>
              <a:rPr lang="en-US" dirty="0"/>
              <a:t> </a:t>
            </a:r>
            <a:r>
              <a:rPr lang="en-US" b="1" dirty="0"/>
              <a:t>increases </a:t>
            </a:r>
            <a:r>
              <a:rPr lang="en-US" b="1" i="1" dirty="0" err="1"/>
              <a:t>P</a:t>
            </a:r>
            <a:r>
              <a:rPr lang="en-US" b="1" baseline="-25000" dirty="0" err="1"/>
              <a:t>crit</a:t>
            </a:r>
            <a:r>
              <a:rPr lang="en-US" b="1" dirty="0"/>
              <a:t> </a:t>
            </a:r>
            <a:r>
              <a:rPr lang="en-US" dirty="0"/>
              <a:t>(hypoxia sensitivity)</a:t>
            </a:r>
          </a:p>
        </p:txBody>
      </p:sp>
      <p:pic>
        <p:nvPicPr>
          <p:cNvPr id="4" name="Picture 3" descr="A picture containing text, person&#10;&#10;Description automatically generated">
            <a:extLst>
              <a:ext uri="{FF2B5EF4-FFF2-40B4-BE49-F238E27FC236}">
                <a16:creationId xmlns:a16="http://schemas.microsoft.com/office/drawing/2014/main" id="{17DFAEAC-2E33-BF4F-CECE-0D27B4D38334}"/>
              </a:ext>
            </a:extLst>
          </p:cNvPr>
          <p:cNvPicPr>
            <a:picLocks noChangeAspect="1"/>
          </p:cNvPicPr>
          <p:nvPr/>
        </p:nvPicPr>
        <p:blipFill rotWithShape="1">
          <a:blip r:embed="rId3">
            <a:extLst>
              <a:ext uri="{28A0092B-C50C-407E-A947-70E740481C1C}">
                <a14:useLocalDpi xmlns:a14="http://schemas.microsoft.com/office/drawing/2010/main" val="0"/>
              </a:ext>
            </a:extLst>
          </a:blip>
          <a:srcRect r="8373"/>
          <a:stretch/>
        </p:blipFill>
        <p:spPr>
          <a:xfrm>
            <a:off x="5858540" y="1573732"/>
            <a:ext cx="5874222" cy="4808234"/>
          </a:xfrm>
          <a:prstGeom prst="rect">
            <a:avLst/>
          </a:prstGeom>
          <a:ln w="28575">
            <a:solidFill>
              <a:schemeClr val="accent1"/>
            </a:solidFill>
          </a:ln>
        </p:spPr>
      </p:pic>
    </p:spTree>
    <p:extLst>
      <p:ext uri="{BB962C8B-B14F-4D97-AF65-F5344CB8AC3E}">
        <p14:creationId xmlns:p14="http://schemas.microsoft.com/office/powerpoint/2010/main" val="31630343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Diagram&#10;&#10;Description automatically generated">
            <a:extLst>
              <a:ext uri="{FF2B5EF4-FFF2-40B4-BE49-F238E27FC236}">
                <a16:creationId xmlns:a16="http://schemas.microsoft.com/office/drawing/2014/main" id="{525E3068-8C0B-5FE6-8DDB-6E915EC51A6A}"/>
              </a:ext>
            </a:extLst>
          </p:cNvPr>
          <p:cNvPicPr>
            <a:picLocks noChangeAspect="1"/>
          </p:cNvPicPr>
          <p:nvPr/>
        </p:nvPicPr>
        <p:blipFill rotWithShape="1">
          <a:blip r:embed="rId3">
            <a:extLst>
              <a:ext uri="{28A0092B-C50C-407E-A947-70E740481C1C}">
                <a14:useLocalDpi xmlns:a14="http://schemas.microsoft.com/office/drawing/2010/main" val="0"/>
              </a:ext>
            </a:extLst>
          </a:blip>
          <a:srcRect t="8356" b="9688"/>
          <a:stretch/>
        </p:blipFill>
        <p:spPr>
          <a:xfrm>
            <a:off x="231648" y="967744"/>
            <a:ext cx="4678562" cy="5751512"/>
          </a:xfrm>
          <a:prstGeom prst="rect">
            <a:avLst/>
          </a:prstGeom>
          <a:ln w="28575">
            <a:solidFill>
              <a:schemeClr val="accent1"/>
            </a:solidFill>
          </a:ln>
        </p:spPr>
      </p:pic>
      <p:sp>
        <p:nvSpPr>
          <p:cNvPr id="2" name="Title 1">
            <a:extLst>
              <a:ext uri="{FF2B5EF4-FFF2-40B4-BE49-F238E27FC236}">
                <a16:creationId xmlns:a16="http://schemas.microsoft.com/office/drawing/2014/main" id="{56A59CB4-D365-EDEE-E575-198C4C1BE02B}"/>
              </a:ext>
            </a:extLst>
          </p:cNvPr>
          <p:cNvSpPr>
            <a:spLocks noGrp="1"/>
          </p:cNvSpPr>
          <p:nvPr>
            <p:ph type="title"/>
          </p:nvPr>
        </p:nvSpPr>
        <p:spPr>
          <a:xfrm>
            <a:off x="444796" y="-119969"/>
            <a:ext cx="10515600" cy="1325563"/>
          </a:xfrm>
        </p:spPr>
        <p:txBody>
          <a:bodyPr/>
          <a:lstStyle/>
          <a:p>
            <a:r>
              <a:rPr lang="en-US" dirty="0"/>
              <a:t>Chapter 2 Results: Metabolic Rates</a:t>
            </a:r>
          </a:p>
        </p:txBody>
      </p:sp>
      <p:sp>
        <p:nvSpPr>
          <p:cNvPr id="3" name="Content Placeholder 2">
            <a:extLst>
              <a:ext uri="{FF2B5EF4-FFF2-40B4-BE49-F238E27FC236}">
                <a16:creationId xmlns:a16="http://schemas.microsoft.com/office/drawing/2014/main" id="{D927EFB0-6DE9-FC03-6B27-B7FD4B5A1E8B}"/>
              </a:ext>
            </a:extLst>
          </p:cNvPr>
          <p:cNvSpPr>
            <a:spLocks noGrp="1"/>
          </p:cNvSpPr>
          <p:nvPr>
            <p:ph idx="1"/>
          </p:nvPr>
        </p:nvSpPr>
        <p:spPr>
          <a:xfrm>
            <a:off x="5363574" y="1825625"/>
            <a:ext cx="5990226" cy="4351338"/>
          </a:xfrm>
        </p:spPr>
        <p:txBody>
          <a:bodyPr/>
          <a:lstStyle/>
          <a:p>
            <a:r>
              <a:rPr lang="en-US" dirty="0"/>
              <a:t>Opposite responses in embryos and larvae</a:t>
            </a:r>
          </a:p>
          <a:p>
            <a:r>
              <a:rPr lang="en-US" dirty="0"/>
              <a:t>Only affected at 22°C</a:t>
            </a:r>
          </a:p>
          <a:p>
            <a:pPr lvl="1"/>
            <a:r>
              <a:rPr lang="en-US" dirty="0"/>
              <a:t>Varying CO</a:t>
            </a:r>
            <a:r>
              <a:rPr lang="en-US" baseline="-25000" dirty="0"/>
              <a:t>2</a:t>
            </a:r>
            <a:r>
              <a:rPr lang="en-US" dirty="0"/>
              <a:t> treatments may have played a role</a:t>
            </a:r>
          </a:p>
          <a:p>
            <a:pPr marL="0" indent="0">
              <a:buNone/>
            </a:pPr>
            <a:endParaRPr lang="en-US" dirty="0"/>
          </a:p>
        </p:txBody>
      </p:sp>
      <p:sp>
        <p:nvSpPr>
          <p:cNvPr id="5" name="TextBox 4">
            <a:extLst>
              <a:ext uri="{FF2B5EF4-FFF2-40B4-BE49-F238E27FC236}">
                <a16:creationId xmlns:a16="http://schemas.microsoft.com/office/drawing/2014/main" id="{D2CADB02-4D1A-F988-261C-17F7419F536C}"/>
              </a:ext>
            </a:extLst>
          </p:cNvPr>
          <p:cNvSpPr txBox="1"/>
          <p:nvPr/>
        </p:nvSpPr>
        <p:spPr>
          <a:xfrm>
            <a:off x="1159211" y="922859"/>
            <a:ext cx="952505" cy="307777"/>
          </a:xfrm>
          <a:prstGeom prst="rect">
            <a:avLst/>
          </a:prstGeom>
          <a:noFill/>
        </p:spPr>
        <p:txBody>
          <a:bodyPr wrap="none" rtlCol="0">
            <a:spAutoFit/>
          </a:bodyPr>
          <a:lstStyle/>
          <a:p>
            <a:r>
              <a:rPr lang="en-US" sz="1400" b="1" dirty="0">
                <a:solidFill>
                  <a:schemeClr val="tx2">
                    <a:lumMod val="10000"/>
                  </a:schemeClr>
                </a:solidFill>
                <a:latin typeface="Arial" panose="020B0604020202020204" pitchFamily="34" charset="0"/>
                <a:cs typeface="Arial" panose="020B0604020202020204" pitchFamily="34" charset="0"/>
              </a:rPr>
              <a:t>Embryos</a:t>
            </a:r>
          </a:p>
        </p:txBody>
      </p:sp>
      <p:sp>
        <p:nvSpPr>
          <p:cNvPr id="6" name="Rectangle 5">
            <a:extLst>
              <a:ext uri="{FF2B5EF4-FFF2-40B4-BE49-F238E27FC236}">
                <a16:creationId xmlns:a16="http://schemas.microsoft.com/office/drawing/2014/main" id="{A027D6F2-335D-1812-9613-21B5D7F32D60}"/>
              </a:ext>
            </a:extLst>
          </p:cNvPr>
          <p:cNvSpPr/>
          <p:nvPr/>
        </p:nvSpPr>
        <p:spPr>
          <a:xfrm>
            <a:off x="944880" y="1146158"/>
            <a:ext cx="190500" cy="18886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3798917-1C3B-0D85-784F-76A071EF0562}"/>
              </a:ext>
            </a:extLst>
          </p:cNvPr>
          <p:cNvSpPr/>
          <p:nvPr/>
        </p:nvSpPr>
        <p:spPr>
          <a:xfrm>
            <a:off x="838200" y="3955574"/>
            <a:ext cx="190500" cy="18886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5CD6260-D3C3-3FF7-8173-B96B60D7A53C}"/>
              </a:ext>
            </a:extLst>
          </p:cNvPr>
          <p:cNvSpPr/>
          <p:nvPr/>
        </p:nvSpPr>
        <p:spPr>
          <a:xfrm>
            <a:off x="3215640" y="3955574"/>
            <a:ext cx="190500" cy="18886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7AF581A-49B8-5ED0-0B3A-53490963482A}"/>
              </a:ext>
            </a:extLst>
          </p:cNvPr>
          <p:cNvSpPr txBox="1"/>
          <p:nvPr/>
        </p:nvSpPr>
        <p:spPr>
          <a:xfrm>
            <a:off x="861590" y="3870718"/>
            <a:ext cx="1712328" cy="307777"/>
          </a:xfrm>
          <a:prstGeom prst="rect">
            <a:avLst/>
          </a:prstGeom>
          <a:noFill/>
        </p:spPr>
        <p:txBody>
          <a:bodyPr wrap="none" rtlCol="0">
            <a:spAutoFit/>
          </a:bodyPr>
          <a:lstStyle/>
          <a:p>
            <a:r>
              <a:rPr lang="en-US" sz="1400" b="1" dirty="0">
                <a:solidFill>
                  <a:schemeClr val="tx2">
                    <a:lumMod val="10000"/>
                  </a:schemeClr>
                </a:solidFill>
                <a:latin typeface="Arial" panose="020B0604020202020204" pitchFamily="34" charset="0"/>
                <a:cs typeface="Arial" panose="020B0604020202020204" pitchFamily="34" charset="0"/>
              </a:rPr>
              <a:t>2 days-post-hatch</a:t>
            </a:r>
          </a:p>
        </p:txBody>
      </p:sp>
      <p:sp>
        <p:nvSpPr>
          <p:cNvPr id="10" name="TextBox 9">
            <a:extLst>
              <a:ext uri="{FF2B5EF4-FFF2-40B4-BE49-F238E27FC236}">
                <a16:creationId xmlns:a16="http://schemas.microsoft.com/office/drawing/2014/main" id="{C532CF4E-1D96-C4DF-E70A-1C0C46514A9B}"/>
              </a:ext>
            </a:extLst>
          </p:cNvPr>
          <p:cNvSpPr txBox="1"/>
          <p:nvPr/>
        </p:nvSpPr>
        <p:spPr>
          <a:xfrm>
            <a:off x="3172229" y="3847405"/>
            <a:ext cx="1712328" cy="307777"/>
          </a:xfrm>
          <a:prstGeom prst="rect">
            <a:avLst/>
          </a:prstGeom>
          <a:noFill/>
        </p:spPr>
        <p:txBody>
          <a:bodyPr wrap="none" rtlCol="0">
            <a:spAutoFit/>
          </a:bodyPr>
          <a:lstStyle/>
          <a:p>
            <a:r>
              <a:rPr lang="en-US" sz="1400" b="1" dirty="0">
                <a:solidFill>
                  <a:schemeClr val="tx2">
                    <a:lumMod val="10000"/>
                  </a:schemeClr>
                </a:solidFill>
                <a:latin typeface="Arial" panose="020B0604020202020204" pitchFamily="34" charset="0"/>
                <a:cs typeface="Arial" panose="020B0604020202020204" pitchFamily="34" charset="0"/>
              </a:rPr>
              <a:t>5 days-post-hatch</a:t>
            </a:r>
          </a:p>
        </p:txBody>
      </p:sp>
      <p:graphicFrame>
        <p:nvGraphicFramePr>
          <p:cNvPr id="11" name="Table 10">
            <a:extLst>
              <a:ext uri="{FF2B5EF4-FFF2-40B4-BE49-F238E27FC236}">
                <a16:creationId xmlns:a16="http://schemas.microsoft.com/office/drawing/2014/main" id="{C57E657B-4722-26FE-D5C0-FCC1EE16FECD}"/>
              </a:ext>
            </a:extLst>
          </p:cNvPr>
          <p:cNvGraphicFramePr>
            <a:graphicFrameLocks noGrp="1"/>
          </p:cNvGraphicFramePr>
          <p:nvPr>
            <p:extLst>
              <p:ext uri="{D42A27DB-BD31-4B8C-83A1-F6EECF244321}">
                <p14:modId xmlns:p14="http://schemas.microsoft.com/office/powerpoint/2010/main" val="4142280576"/>
              </p:ext>
            </p:extLst>
          </p:nvPr>
        </p:nvGraphicFramePr>
        <p:xfrm>
          <a:off x="5572329" y="4448334"/>
          <a:ext cx="6126481" cy="1296164"/>
        </p:xfrm>
        <a:graphic>
          <a:graphicData uri="http://schemas.openxmlformats.org/drawingml/2006/table">
            <a:tbl>
              <a:tblPr firstRow="1" firstCol="1" bandRow="1">
                <a:tableStyleId>{5C22544A-7EE6-4342-B048-85BDC9FD1C3A}</a:tableStyleId>
              </a:tblPr>
              <a:tblGrid>
                <a:gridCol w="757351">
                  <a:extLst>
                    <a:ext uri="{9D8B030D-6E8A-4147-A177-3AD203B41FA5}">
                      <a16:colId xmlns:a16="http://schemas.microsoft.com/office/drawing/2014/main" val="173058543"/>
                    </a:ext>
                  </a:extLst>
                </a:gridCol>
                <a:gridCol w="894855">
                  <a:extLst>
                    <a:ext uri="{9D8B030D-6E8A-4147-A177-3AD203B41FA5}">
                      <a16:colId xmlns:a16="http://schemas.microsoft.com/office/drawing/2014/main" val="3529316599"/>
                    </a:ext>
                  </a:extLst>
                </a:gridCol>
                <a:gridCol w="894855">
                  <a:extLst>
                    <a:ext uri="{9D8B030D-6E8A-4147-A177-3AD203B41FA5}">
                      <a16:colId xmlns:a16="http://schemas.microsoft.com/office/drawing/2014/main" val="4138103696"/>
                    </a:ext>
                  </a:extLst>
                </a:gridCol>
                <a:gridCol w="894855">
                  <a:extLst>
                    <a:ext uri="{9D8B030D-6E8A-4147-A177-3AD203B41FA5}">
                      <a16:colId xmlns:a16="http://schemas.microsoft.com/office/drawing/2014/main" val="3641931470"/>
                    </a:ext>
                  </a:extLst>
                </a:gridCol>
                <a:gridCol w="894855">
                  <a:extLst>
                    <a:ext uri="{9D8B030D-6E8A-4147-A177-3AD203B41FA5}">
                      <a16:colId xmlns:a16="http://schemas.microsoft.com/office/drawing/2014/main" val="930764527"/>
                    </a:ext>
                  </a:extLst>
                </a:gridCol>
                <a:gridCol w="894855">
                  <a:extLst>
                    <a:ext uri="{9D8B030D-6E8A-4147-A177-3AD203B41FA5}">
                      <a16:colId xmlns:a16="http://schemas.microsoft.com/office/drawing/2014/main" val="3724776222"/>
                    </a:ext>
                  </a:extLst>
                </a:gridCol>
                <a:gridCol w="894855">
                  <a:extLst>
                    <a:ext uri="{9D8B030D-6E8A-4147-A177-3AD203B41FA5}">
                      <a16:colId xmlns:a16="http://schemas.microsoft.com/office/drawing/2014/main" val="716496063"/>
                    </a:ext>
                  </a:extLst>
                </a:gridCol>
              </a:tblGrid>
              <a:tr h="0">
                <a:tc>
                  <a:txBody>
                    <a:bodyPr/>
                    <a:lstStyle/>
                    <a:p>
                      <a:pPr marL="0" marR="0">
                        <a:spcBef>
                          <a:spcPts val="0"/>
                        </a:spcBef>
                        <a:spcAft>
                          <a:spcPts val="0"/>
                        </a:spcAft>
                      </a:pPr>
                      <a:r>
                        <a:rPr lang="en-US" sz="1600" b="1" dirty="0">
                          <a:effectLst/>
                        </a:rPr>
                        <a:t> </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gridSpan="3">
                  <a:txBody>
                    <a:bodyPr/>
                    <a:lstStyle/>
                    <a:p>
                      <a:pPr marL="0" marR="0">
                        <a:lnSpc>
                          <a:spcPct val="150000"/>
                        </a:lnSpc>
                        <a:spcBef>
                          <a:spcPts val="0"/>
                        </a:spcBef>
                        <a:spcAft>
                          <a:spcPts val="0"/>
                        </a:spcAft>
                      </a:pPr>
                      <a:r>
                        <a:rPr lang="en-US" sz="1600" b="1" dirty="0">
                          <a:effectLst/>
                        </a:rPr>
                        <a:t>pH</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gridSpan="3">
                  <a:txBody>
                    <a:bodyPr/>
                    <a:lstStyle/>
                    <a:p>
                      <a:pPr marL="0" marR="0">
                        <a:lnSpc>
                          <a:spcPct val="150000"/>
                        </a:lnSpc>
                        <a:spcBef>
                          <a:spcPts val="0"/>
                        </a:spcBef>
                        <a:spcAft>
                          <a:spcPts val="0"/>
                        </a:spcAft>
                      </a:pPr>
                      <a:r>
                        <a:rPr lang="en-US" sz="1600" b="1">
                          <a:effectLst/>
                        </a:rPr>
                        <a:t>pCO</a:t>
                      </a:r>
                      <a:r>
                        <a:rPr lang="en-US" sz="1600" b="1" baseline="-25000">
                          <a:effectLst/>
                        </a:rPr>
                        <a:t>2</a:t>
                      </a:r>
                      <a:r>
                        <a:rPr lang="en-US" sz="1600" b="1">
                          <a:effectLst/>
                        </a:rPr>
                        <a:t> (µatm)</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44700289"/>
                  </a:ext>
                </a:extLst>
              </a:tr>
              <a:tr h="0">
                <a:tc>
                  <a:txBody>
                    <a:bodyPr/>
                    <a:lstStyle/>
                    <a:p>
                      <a:pPr marL="0" marR="0">
                        <a:spcBef>
                          <a:spcPts val="0"/>
                        </a:spcBef>
                        <a:spcAft>
                          <a:spcPts val="0"/>
                        </a:spcAft>
                      </a:pPr>
                      <a:r>
                        <a:rPr lang="en-US" sz="1600" b="1">
                          <a:effectLst/>
                        </a:rPr>
                        <a:t> </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err="1">
                          <a:effectLst/>
                        </a:rPr>
                        <a:t>Amb</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Mod</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High</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a:effectLst/>
                        </a:rPr>
                        <a:t>Amb</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a:effectLst/>
                        </a:rPr>
                        <a:t>Mod</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a:effectLst/>
                        </a:rPr>
                        <a:t>High</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4323916"/>
                  </a:ext>
                </a:extLst>
              </a:tr>
              <a:tr h="0">
                <a:tc>
                  <a:txBody>
                    <a:bodyPr/>
                    <a:lstStyle/>
                    <a:p>
                      <a:pPr marL="0" marR="0">
                        <a:spcBef>
                          <a:spcPts val="0"/>
                        </a:spcBef>
                        <a:spcAft>
                          <a:spcPts val="0"/>
                        </a:spcAft>
                      </a:pPr>
                      <a:r>
                        <a:rPr lang="en-US" sz="1600" b="1">
                          <a:effectLst/>
                        </a:rPr>
                        <a:t>Exp. 1 </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a:effectLst/>
                        </a:rPr>
                        <a:t>7.94</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7.41</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7.13</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680</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1683</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3609</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28959800"/>
                  </a:ext>
                </a:extLst>
              </a:tr>
              <a:tr h="0">
                <a:tc>
                  <a:txBody>
                    <a:bodyPr/>
                    <a:lstStyle/>
                    <a:p>
                      <a:pPr marL="0" marR="0">
                        <a:spcBef>
                          <a:spcPts val="0"/>
                        </a:spcBef>
                        <a:spcAft>
                          <a:spcPts val="0"/>
                        </a:spcAft>
                      </a:pPr>
                      <a:r>
                        <a:rPr lang="en-US" sz="1600" b="1">
                          <a:effectLst/>
                        </a:rPr>
                        <a:t>Exp. 2</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a:effectLst/>
                        </a:rPr>
                        <a:t>8.08</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a:effectLst/>
                        </a:rPr>
                        <a:t>7.39</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a:effectLst/>
                        </a:rPr>
                        <a:t>7.09</a:t>
                      </a:r>
                      <a:endParaRPr lang="en-US" sz="1600" b="1">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442</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2299</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rPr>
                        <a:t>4531</a:t>
                      </a:r>
                      <a:endParaRPr lang="en-US" sz="16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50246085"/>
                  </a:ext>
                </a:extLst>
              </a:tr>
            </a:tbl>
          </a:graphicData>
        </a:graphic>
      </p:graphicFrame>
      <p:sp>
        <p:nvSpPr>
          <p:cNvPr id="14" name="Left Bracket 13">
            <a:extLst>
              <a:ext uri="{FF2B5EF4-FFF2-40B4-BE49-F238E27FC236}">
                <a16:creationId xmlns:a16="http://schemas.microsoft.com/office/drawing/2014/main" id="{56D648AA-410B-7259-B032-9AF59ECD5705}"/>
              </a:ext>
            </a:extLst>
          </p:cNvPr>
          <p:cNvSpPr/>
          <p:nvPr/>
        </p:nvSpPr>
        <p:spPr>
          <a:xfrm rot="5400000">
            <a:off x="1661560" y="663015"/>
            <a:ext cx="72540" cy="1423987"/>
          </a:xfrm>
          <a:prstGeom prst="leftBracket">
            <a:avLst/>
          </a:prstGeom>
          <a:ln w="19050">
            <a:solidFill>
              <a:schemeClr val="tx2">
                <a:lumMod val="1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Left Bracket 14">
            <a:extLst>
              <a:ext uri="{FF2B5EF4-FFF2-40B4-BE49-F238E27FC236}">
                <a16:creationId xmlns:a16="http://schemas.microsoft.com/office/drawing/2014/main" id="{CAD3A0AF-9668-BE23-3154-C8B65A69A43B}"/>
              </a:ext>
            </a:extLst>
          </p:cNvPr>
          <p:cNvSpPr/>
          <p:nvPr/>
        </p:nvSpPr>
        <p:spPr>
          <a:xfrm rot="5400000">
            <a:off x="1986601" y="1142215"/>
            <a:ext cx="72540" cy="773905"/>
          </a:xfrm>
          <a:prstGeom prst="leftBracket">
            <a:avLst/>
          </a:prstGeom>
          <a:ln w="19050">
            <a:solidFill>
              <a:schemeClr val="tx2">
                <a:lumMod val="1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18D75E4E-5819-80A1-746A-DC3EBFE74D52}"/>
              </a:ext>
            </a:extLst>
          </p:cNvPr>
          <p:cNvSpPr txBox="1"/>
          <p:nvPr/>
        </p:nvSpPr>
        <p:spPr>
          <a:xfrm>
            <a:off x="1529137" y="1157622"/>
            <a:ext cx="272832" cy="307777"/>
          </a:xfrm>
          <a:prstGeom prst="rect">
            <a:avLst/>
          </a:prstGeom>
          <a:noFill/>
        </p:spPr>
        <p:txBody>
          <a:bodyPr wrap="none" rtlCol="0">
            <a:spAutoFit/>
          </a:bodyPr>
          <a:lstStyle/>
          <a:p>
            <a:r>
              <a:rPr lang="en-US" sz="1400" b="1" dirty="0">
                <a:solidFill>
                  <a:schemeClr val="tx2">
                    <a:lumMod val="10000"/>
                  </a:schemeClr>
                </a:solidFill>
              </a:rPr>
              <a:t>*</a:t>
            </a:r>
            <a:endParaRPr lang="en-US" sz="1600" b="1" dirty="0">
              <a:solidFill>
                <a:schemeClr val="tx2">
                  <a:lumMod val="10000"/>
                </a:schemeClr>
              </a:solidFill>
            </a:endParaRPr>
          </a:p>
        </p:txBody>
      </p:sp>
      <p:sp>
        <p:nvSpPr>
          <p:cNvPr id="17" name="TextBox 16">
            <a:extLst>
              <a:ext uri="{FF2B5EF4-FFF2-40B4-BE49-F238E27FC236}">
                <a16:creationId xmlns:a16="http://schemas.microsoft.com/office/drawing/2014/main" id="{FD9A5678-3CA3-7F2B-DD5C-0F627520003D}"/>
              </a:ext>
            </a:extLst>
          </p:cNvPr>
          <p:cNvSpPr txBox="1"/>
          <p:nvPr/>
        </p:nvSpPr>
        <p:spPr>
          <a:xfrm>
            <a:off x="1884852" y="1313968"/>
            <a:ext cx="272832" cy="307777"/>
          </a:xfrm>
          <a:prstGeom prst="rect">
            <a:avLst/>
          </a:prstGeom>
          <a:noFill/>
        </p:spPr>
        <p:txBody>
          <a:bodyPr wrap="none" rtlCol="0">
            <a:spAutoFit/>
          </a:bodyPr>
          <a:lstStyle/>
          <a:p>
            <a:r>
              <a:rPr lang="en-US" sz="1400" b="1" dirty="0">
                <a:solidFill>
                  <a:schemeClr val="tx2">
                    <a:lumMod val="10000"/>
                  </a:schemeClr>
                </a:solidFill>
              </a:rPr>
              <a:t>*</a:t>
            </a:r>
            <a:endParaRPr lang="en-US" sz="1600" b="1" dirty="0">
              <a:solidFill>
                <a:schemeClr val="tx2">
                  <a:lumMod val="10000"/>
                </a:schemeClr>
              </a:solidFill>
            </a:endParaRPr>
          </a:p>
        </p:txBody>
      </p:sp>
      <p:sp>
        <p:nvSpPr>
          <p:cNvPr id="18" name="Left Bracket 17">
            <a:extLst>
              <a:ext uri="{FF2B5EF4-FFF2-40B4-BE49-F238E27FC236}">
                <a16:creationId xmlns:a16="http://schemas.microsoft.com/office/drawing/2014/main" id="{700F2369-7D7B-B9DC-9092-0A83747ED511}"/>
              </a:ext>
            </a:extLst>
          </p:cNvPr>
          <p:cNvSpPr/>
          <p:nvPr/>
        </p:nvSpPr>
        <p:spPr>
          <a:xfrm rot="5400000">
            <a:off x="3940268" y="3601329"/>
            <a:ext cx="72540" cy="1529061"/>
          </a:xfrm>
          <a:prstGeom prst="leftBracket">
            <a:avLst/>
          </a:prstGeom>
          <a:ln w="19050">
            <a:solidFill>
              <a:schemeClr val="tx2">
                <a:lumMod val="1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Left Bracket 18">
            <a:extLst>
              <a:ext uri="{FF2B5EF4-FFF2-40B4-BE49-F238E27FC236}">
                <a16:creationId xmlns:a16="http://schemas.microsoft.com/office/drawing/2014/main" id="{AD496848-419E-DF6A-E57E-4E0EAC54724B}"/>
              </a:ext>
            </a:extLst>
          </p:cNvPr>
          <p:cNvSpPr/>
          <p:nvPr/>
        </p:nvSpPr>
        <p:spPr>
          <a:xfrm rot="5400000">
            <a:off x="4285698" y="4107659"/>
            <a:ext cx="72540" cy="838200"/>
          </a:xfrm>
          <a:prstGeom prst="leftBracket">
            <a:avLst/>
          </a:prstGeom>
          <a:ln w="19050">
            <a:solidFill>
              <a:schemeClr val="tx2">
                <a:lumMod val="1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A11E2945-F46B-F202-D8BD-F078C7D4B923}"/>
              </a:ext>
            </a:extLst>
          </p:cNvPr>
          <p:cNvSpPr txBox="1"/>
          <p:nvPr/>
        </p:nvSpPr>
        <p:spPr>
          <a:xfrm>
            <a:off x="3844398" y="4153271"/>
            <a:ext cx="272832" cy="307777"/>
          </a:xfrm>
          <a:prstGeom prst="rect">
            <a:avLst/>
          </a:prstGeom>
          <a:noFill/>
        </p:spPr>
        <p:txBody>
          <a:bodyPr wrap="none" rtlCol="0">
            <a:spAutoFit/>
          </a:bodyPr>
          <a:lstStyle/>
          <a:p>
            <a:r>
              <a:rPr lang="en-US" sz="1400" b="1" dirty="0">
                <a:solidFill>
                  <a:schemeClr val="tx2">
                    <a:lumMod val="10000"/>
                  </a:schemeClr>
                </a:solidFill>
              </a:rPr>
              <a:t>*</a:t>
            </a:r>
            <a:endParaRPr lang="en-US" sz="1600" b="1" dirty="0">
              <a:solidFill>
                <a:schemeClr val="tx2">
                  <a:lumMod val="10000"/>
                </a:schemeClr>
              </a:solidFill>
            </a:endParaRPr>
          </a:p>
        </p:txBody>
      </p:sp>
      <p:sp>
        <p:nvSpPr>
          <p:cNvPr id="21" name="TextBox 20">
            <a:extLst>
              <a:ext uri="{FF2B5EF4-FFF2-40B4-BE49-F238E27FC236}">
                <a16:creationId xmlns:a16="http://schemas.microsoft.com/office/drawing/2014/main" id="{2C358303-EF84-DF07-6130-AD4FCF0DE152}"/>
              </a:ext>
            </a:extLst>
          </p:cNvPr>
          <p:cNvSpPr txBox="1"/>
          <p:nvPr/>
        </p:nvSpPr>
        <p:spPr>
          <a:xfrm>
            <a:off x="4191902" y="4313509"/>
            <a:ext cx="272832" cy="307777"/>
          </a:xfrm>
          <a:prstGeom prst="rect">
            <a:avLst/>
          </a:prstGeom>
          <a:noFill/>
        </p:spPr>
        <p:txBody>
          <a:bodyPr wrap="none" rtlCol="0">
            <a:spAutoFit/>
          </a:bodyPr>
          <a:lstStyle/>
          <a:p>
            <a:r>
              <a:rPr lang="en-US" sz="1400" b="1" dirty="0">
                <a:solidFill>
                  <a:schemeClr val="tx2">
                    <a:lumMod val="10000"/>
                  </a:schemeClr>
                </a:solidFill>
              </a:rPr>
              <a:t>*</a:t>
            </a:r>
            <a:endParaRPr lang="en-US" sz="1600" b="1" dirty="0">
              <a:solidFill>
                <a:schemeClr val="tx2">
                  <a:lumMod val="10000"/>
                </a:schemeClr>
              </a:solidFill>
            </a:endParaRPr>
          </a:p>
        </p:txBody>
      </p:sp>
      <p:sp>
        <p:nvSpPr>
          <p:cNvPr id="22" name="TextBox 21">
            <a:extLst>
              <a:ext uri="{FF2B5EF4-FFF2-40B4-BE49-F238E27FC236}">
                <a16:creationId xmlns:a16="http://schemas.microsoft.com/office/drawing/2014/main" id="{DA17B484-4F85-8E75-88D2-9DFD91475721}"/>
              </a:ext>
            </a:extLst>
          </p:cNvPr>
          <p:cNvSpPr txBox="1"/>
          <p:nvPr/>
        </p:nvSpPr>
        <p:spPr>
          <a:xfrm>
            <a:off x="5702596" y="6257591"/>
            <a:ext cx="3445495" cy="369332"/>
          </a:xfrm>
          <a:prstGeom prst="rect">
            <a:avLst/>
          </a:prstGeom>
          <a:noFill/>
        </p:spPr>
        <p:txBody>
          <a:bodyPr wrap="none" rtlCol="0">
            <a:spAutoFit/>
          </a:bodyPr>
          <a:lstStyle/>
          <a:p>
            <a:r>
              <a:rPr lang="en-US" dirty="0"/>
              <a:t> = significantly different groups</a:t>
            </a:r>
          </a:p>
        </p:txBody>
      </p:sp>
      <p:sp>
        <p:nvSpPr>
          <p:cNvPr id="23" name="TextBox 22">
            <a:extLst>
              <a:ext uri="{FF2B5EF4-FFF2-40B4-BE49-F238E27FC236}">
                <a16:creationId xmlns:a16="http://schemas.microsoft.com/office/drawing/2014/main" id="{A25DCA34-3F77-D7A2-B5E0-780561AB1A6A}"/>
              </a:ext>
            </a:extLst>
          </p:cNvPr>
          <p:cNvSpPr txBox="1"/>
          <p:nvPr/>
        </p:nvSpPr>
        <p:spPr>
          <a:xfrm>
            <a:off x="5496129" y="6247292"/>
            <a:ext cx="393056" cy="461665"/>
          </a:xfrm>
          <a:prstGeom prst="rect">
            <a:avLst/>
          </a:prstGeom>
          <a:noFill/>
        </p:spPr>
        <p:txBody>
          <a:bodyPr wrap="none" rtlCol="0">
            <a:spAutoFit/>
          </a:bodyPr>
          <a:lstStyle/>
          <a:p>
            <a:r>
              <a:rPr lang="en-US" dirty="0"/>
              <a:t> </a:t>
            </a:r>
            <a:r>
              <a:rPr lang="en-US" sz="2400" b="1" dirty="0"/>
              <a:t>*</a:t>
            </a:r>
            <a:endParaRPr lang="en-US" b="1" dirty="0"/>
          </a:p>
        </p:txBody>
      </p:sp>
    </p:spTree>
    <p:extLst>
      <p:ext uri="{BB962C8B-B14F-4D97-AF65-F5344CB8AC3E}">
        <p14:creationId xmlns:p14="http://schemas.microsoft.com/office/powerpoint/2010/main" val="36843878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chart&#10;&#10;Description automatically generated">
            <a:extLst>
              <a:ext uri="{FF2B5EF4-FFF2-40B4-BE49-F238E27FC236}">
                <a16:creationId xmlns:a16="http://schemas.microsoft.com/office/drawing/2014/main" id="{CD96AFE1-4C0B-7B33-8B8B-F4843A368C4B}"/>
              </a:ext>
            </a:extLst>
          </p:cNvPr>
          <p:cNvPicPr>
            <a:picLocks noChangeAspect="1"/>
          </p:cNvPicPr>
          <p:nvPr/>
        </p:nvPicPr>
        <p:blipFill rotWithShape="1">
          <a:blip r:embed="rId3">
            <a:extLst>
              <a:ext uri="{28A0092B-C50C-407E-A947-70E740481C1C}">
                <a14:useLocalDpi xmlns:a14="http://schemas.microsoft.com/office/drawing/2010/main" val="0"/>
              </a:ext>
            </a:extLst>
          </a:blip>
          <a:srcRect t="14658" b="17597"/>
          <a:stretch/>
        </p:blipFill>
        <p:spPr>
          <a:xfrm>
            <a:off x="248771" y="1203928"/>
            <a:ext cx="8830545" cy="3518983"/>
          </a:xfrm>
          <a:prstGeom prst="rect">
            <a:avLst/>
          </a:prstGeom>
          <a:ln w="28575">
            <a:solidFill>
              <a:schemeClr val="accent1"/>
            </a:solidFill>
          </a:ln>
        </p:spPr>
      </p:pic>
      <p:sp>
        <p:nvSpPr>
          <p:cNvPr id="2" name="Title 1">
            <a:extLst>
              <a:ext uri="{FF2B5EF4-FFF2-40B4-BE49-F238E27FC236}">
                <a16:creationId xmlns:a16="http://schemas.microsoft.com/office/drawing/2014/main" id="{56A59CB4-D365-EDEE-E575-198C4C1BE02B}"/>
              </a:ext>
            </a:extLst>
          </p:cNvPr>
          <p:cNvSpPr>
            <a:spLocks noGrp="1"/>
          </p:cNvSpPr>
          <p:nvPr>
            <p:ph type="title"/>
          </p:nvPr>
        </p:nvSpPr>
        <p:spPr>
          <a:xfrm>
            <a:off x="444796" y="-119969"/>
            <a:ext cx="10515600" cy="1325563"/>
          </a:xfrm>
        </p:spPr>
        <p:txBody>
          <a:bodyPr/>
          <a:lstStyle/>
          <a:p>
            <a:r>
              <a:rPr lang="en-US" dirty="0"/>
              <a:t>Chapter 2 Results: Critical Oxygen Level</a:t>
            </a:r>
          </a:p>
        </p:txBody>
      </p:sp>
      <p:sp>
        <p:nvSpPr>
          <p:cNvPr id="3" name="Content Placeholder 2">
            <a:extLst>
              <a:ext uri="{FF2B5EF4-FFF2-40B4-BE49-F238E27FC236}">
                <a16:creationId xmlns:a16="http://schemas.microsoft.com/office/drawing/2014/main" id="{D927EFB0-6DE9-FC03-6B27-B7FD4B5A1E8B}"/>
              </a:ext>
            </a:extLst>
          </p:cNvPr>
          <p:cNvSpPr>
            <a:spLocks noGrp="1"/>
          </p:cNvSpPr>
          <p:nvPr>
            <p:ph idx="1"/>
          </p:nvPr>
        </p:nvSpPr>
        <p:spPr>
          <a:xfrm>
            <a:off x="9455274" y="1393160"/>
            <a:ext cx="2906519" cy="1725960"/>
          </a:xfrm>
        </p:spPr>
        <p:txBody>
          <a:bodyPr/>
          <a:lstStyle/>
          <a:p>
            <a:pPr marL="0" indent="0">
              <a:buNone/>
            </a:pPr>
            <a:r>
              <a:rPr lang="en-US" dirty="0"/>
              <a:t>*Lower </a:t>
            </a:r>
            <a:r>
              <a:rPr lang="en-US" i="1" dirty="0" err="1"/>
              <a:t>P</a:t>
            </a:r>
            <a:r>
              <a:rPr lang="en-US" baseline="-25000" dirty="0" err="1"/>
              <a:t>crit</a:t>
            </a:r>
            <a:r>
              <a:rPr lang="en-US" dirty="0"/>
              <a:t> means </a:t>
            </a:r>
            <a:r>
              <a:rPr lang="en-US" b="1" dirty="0"/>
              <a:t>less</a:t>
            </a:r>
            <a:r>
              <a:rPr lang="en-US" dirty="0"/>
              <a:t> sensitive to hypoxia</a:t>
            </a:r>
          </a:p>
        </p:txBody>
      </p:sp>
      <p:sp>
        <p:nvSpPr>
          <p:cNvPr id="5" name="TextBox 4">
            <a:extLst>
              <a:ext uri="{FF2B5EF4-FFF2-40B4-BE49-F238E27FC236}">
                <a16:creationId xmlns:a16="http://schemas.microsoft.com/office/drawing/2014/main" id="{D2CADB02-4D1A-F988-261C-17F7419F536C}"/>
              </a:ext>
            </a:extLst>
          </p:cNvPr>
          <p:cNvSpPr txBox="1"/>
          <p:nvPr/>
        </p:nvSpPr>
        <p:spPr>
          <a:xfrm>
            <a:off x="1289378" y="1179607"/>
            <a:ext cx="952505" cy="307777"/>
          </a:xfrm>
          <a:prstGeom prst="rect">
            <a:avLst/>
          </a:prstGeom>
          <a:noFill/>
        </p:spPr>
        <p:txBody>
          <a:bodyPr wrap="none" rtlCol="0">
            <a:spAutoFit/>
          </a:bodyPr>
          <a:lstStyle/>
          <a:p>
            <a:r>
              <a:rPr lang="en-US" sz="1400" b="1" dirty="0">
                <a:solidFill>
                  <a:schemeClr val="tx2">
                    <a:lumMod val="10000"/>
                  </a:schemeClr>
                </a:solidFill>
                <a:latin typeface="Arial" panose="020B0604020202020204" pitchFamily="34" charset="0"/>
                <a:cs typeface="Arial" panose="020B0604020202020204" pitchFamily="34" charset="0"/>
              </a:rPr>
              <a:t>Embryos</a:t>
            </a:r>
          </a:p>
        </p:txBody>
      </p:sp>
      <p:sp>
        <p:nvSpPr>
          <p:cNvPr id="6" name="Rectangle 5">
            <a:extLst>
              <a:ext uri="{FF2B5EF4-FFF2-40B4-BE49-F238E27FC236}">
                <a16:creationId xmlns:a16="http://schemas.microsoft.com/office/drawing/2014/main" id="{A027D6F2-335D-1812-9613-21B5D7F32D60}"/>
              </a:ext>
            </a:extLst>
          </p:cNvPr>
          <p:cNvSpPr/>
          <p:nvPr/>
        </p:nvSpPr>
        <p:spPr>
          <a:xfrm>
            <a:off x="854156" y="1432152"/>
            <a:ext cx="246379" cy="253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3798917-1C3B-0D85-784F-76A071EF0562}"/>
              </a:ext>
            </a:extLst>
          </p:cNvPr>
          <p:cNvSpPr/>
          <p:nvPr/>
        </p:nvSpPr>
        <p:spPr>
          <a:xfrm>
            <a:off x="3261360" y="1419225"/>
            <a:ext cx="246380" cy="25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5CD6260-D3C3-3FF7-8173-B96B60D7A53C}"/>
              </a:ext>
            </a:extLst>
          </p:cNvPr>
          <p:cNvSpPr/>
          <p:nvPr/>
        </p:nvSpPr>
        <p:spPr>
          <a:xfrm>
            <a:off x="5627370" y="1440785"/>
            <a:ext cx="246380" cy="232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7AF581A-49B8-5ED0-0B3A-53490963482A}"/>
              </a:ext>
            </a:extLst>
          </p:cNvPr>
          <p:cNvSpPr txBox="1"/>
          <p:nvPr/>
        </p:nvSpPr>
        <p:spPr>
          <a:xfrm>
            <a:off x="3359125" y="1177428"/>
            <a:ext cx="1712328" cy="307777"/>
          </a:xfrm>
          <a:prstGeom prst="rect">
            <a:avLst/>
          </a:prstGeom>
          <a:noFill/>
        </p:spPr>
        <p:txBody>
          <a:bodyPr wrap="none" rtlCol="0">
            <a:spAutoFit/>
          </a:bodyPr>
          <a:lstStyle/>
          <a:p>
            <a:r>
              <a:rPr lang="en-US" sz="1400" b="1" dirty="0">
                <a:solidFill>
                  <a:schemeClr val="tx2">
                    <a:lumMod val="10000"/>
                  </a:schemeClr>
                </a:solidFill>
                <a:latin typeface="Arial" panose="020B0604020202020204" pitchFamily="34" charset="0"/>
                <a:cs typeface="Arial" panose="020B0604020202020204" pitchFamily="34" charset="0"/>
              </a:rPr>
              <a:t>2 days-post-hatch</a:t>
            </a:r>
          </a:p>
        </p:txBody>
      </p:sp>
      <p:sp>
        <p:nvSpPr>
          <p:cNvPr id="10" name="TextBox 9">
            <a:extLst>
              <a:ext uri="{FF2B5EF4-FFF2-40B4-BE49-F238E27FC236}">
                <a16:creationId xmlns:a16="http://schemas.microsoft.com/office/drawing/2014/main" id="{C532CF4E-1D96-C4DF-E70A-1C0C46514A9B}"/>
              </a:ext>
            </a:extLst>
          </p:cNvPr>
          <p:cNvSpPr txBox="1"/>
          <p:nvPr/>
        </p:nvSpPr>
        <p:spPr>
          <a:xfrm>
            <a:off x="5781496" y="1181364"/>
            <a:ext cx="1712328" cy="307777"/>
          </a:xfrm>
          <a:prstGeom prst="rect">
            <a:avLst/>
          </a:prstGeom>
          <a:noFill/>
        </p:spPr>
        <p:txBody>
          <a:bodyPr wrap="none" rtlCol="0">
            <a:spAutoFit/>
          </a:bodyPr>
          <a:lstStyle/>
          <a:p>
            <a:r>
              <a:rPr lang="en-US" sz="1400" b="1" dirty="0">
                <a:solidFill>
                  <a:schemeClr val="tx2">
                    <a:lumMod val="10000"/>
                  </a:schemeClr>
                </a:solidFill>
                <a:latin typeface="Arial" panose="020B0604020202020204" pitchFamily="34" charset="0"/>
                <a:cs typeface="Arial" panose="020B0604020202020204" pitchFamily="34" charset="0"/>
              </a:rPr>
              <a:t>5 days-post-hatch</a:t>
            </a:r>
          </a:p>
        </p:txBody>
      </p:sp>
      <p:sp>
        <p:nvSpPr>
          <p:cNvPr id="13" name="Content Placeholder 2">
            <a:extLst>
              <a:ext uri="{FF2B5EF4-FFF2-40B4-BE49-F238E27FC236}">
                <a16:creationId xmlns:a16="http://schemas.microsoft.com/office/drawing/2014/main" id="{9CA78F56-AD05-7983-6982-4A146ACA51CB}"/>
              </a:ext>
            </a:extLst>
          </p:cNvPr>
          <p:cNvSpPr txBox="1">
            <a:spLocks/>
          </p:cNvSpPr>
          <p:nvPr/>
        </p:nvSpPr>
        <p:spPr>
          <a:xfrm>
            <a:off x="444796" y="4854219"/>
            <a:ext cx="11330644" cy="17259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Embryo </a:t>
            </a:r>
            <a:r>
              <a:rPr lang="en-US" i="1" dirty="0" err="1"/>
              <a:t>P</a:t>
            </a:r>
            <a:r>
              <a:rPr lang="en-US" baseline="-25000" dirty="0" err="1"/>
              <a:t>crit</a:t>
            </a:r>
            <a:r>
              <a:rPr lang="en-US" dirty="0"/>
              <a:t> is </a:t>
            </a:r>
            <a:r>
              <a:rPr lang="en-US" b="1" dirty="0"/>
              <a:t>not</a:t>
            </a:r>
            <a:r>
              <a:rPr lang="en-US" dirty="0"/>
              <a:t> affected by acidification</a:t>
            </a:r>
          </a:p>
          <a:p>
            <a:r>
              <a:rPr lang="en-US" dirty="0"/>
              <a:t>Surprisingly, larval </a:t>
            </a:r>
            <a:r>
              <a:rPr lang="en-US" i="1" dirty="0" err="1"/>
              <a:t>P</a:t>
            </a:r>
            <a:r>
              <a:rPr lang="en-US" baseline="-25000" dirty="0" err="1"/>
              <a:t>crit</a:t>
            </a:r>
            <a:r>
              <a:rPr lang="en-US" dirty="0"/>
              <a:t> </a:t>
            </a:r>
            <a:r>
              <a:rPr lang="en-US" b="1" dirty="0"/>
              <a:t>decreases</a:t>
            </a:r>
            <a:r>
              <a:rPr lang="en-US" dirty="0"/>
              <a:t> with acidification </a:t>
            </a:r>
          </a:p>
          <a:p>
            <a:pPr lvl="1"/>
            <a:r>
              <a:rPr lang="en-US" dirty="0"/>
              <a:t>Possible survivor effect – more sensitive ones died at hatching? </a:t>
            </a:r>
          </a:p>
        </p:txBody>
      </p:sp>
      <p:pic>
        <p:nvPicPr>
          <p:cNvPr id="16" name="Picture 15" descr="A picture containing chart&#10;&#10;Description automatically generated">
            <a:extLst>
              <a:ext uri="{FF2B5EF4-FFF2-40B4-BE49-F238E27FC236}">
                <a16:creationId xmlns:a16="http://schemas.microsoft.com/office/drawing/2014/main" id="{3FC612F6-4898-72D7-241D-826791CE3988}"/>
              </a:ext>
            </a:extLst>
          </p:cNvPr>
          <p:cNvPicPr>
            <a:picLocks noChangeAspect="1"/>
          </p:cNvPicPr>
          <p:nvPr/>
        </p:nvPicPr>
        <p:blipFill rotWithShape="1">
          <a:blip r:embed="rId4">
            <a:extLst>
              <a:ext uri="{28A0092B-C50C-407E-A947-70E740481C1C}">
                <a14:useLocalDpi xmlns:a14="http://schemas.microsoft.com/office/drawing/2010/main" val="0"/>
              </a:ext>
            </a:extLst>
          </a:blip>
          <a:srcRect l="64490" t="75463" r="23285" b="18611"/>
          <a:stretch/>
        </p:blipFill>
        <p:spPr>
          <a:xfrm>
            <a:off x="3426204" y="4369989"/>
            <a:ext cx="1237839" cy="352922"/>
          </a:xfrm>
          <a:prstGeom prst="rect">
            <a:avLst/>
          </a:prstGeom>
        </p:spPr>
      </p:pic>
      <p:sp>
        <p:nvSpPr>
          <p:cNvPr id="17" name="Rectangle 16">
            <a:extLst>
              <a:ext uri="{FF2B5EF4-FFF2-40B4-BE49-F238E27FC236}">
                <a16:creationId xmlns:a16="http://schemas.microsoft.com/office/drawing/2014/main" id="{D87472FE-5874-3D73-6D79-D5A6E1F230EB}"/>
              </a:ext>
            </a:extLst>
          </p:cNvPr>
          <p:cNvSpPr/>
          <p:nvPr/>
        </p:nvSpPr>
        <p:spPr>
          <a:xfrm>
            <a:off x="5972810" y="4372301"/>
            <a:ext cx="1189990" cy="232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3DB1F9C-21D5-4431-B818-3F4AA774A2DB}"/>
              </a:ext>
            </a:extLst>
          </p:cNvPr>
          <p:cNvSpPr/>
          <p:nvPr/>
        </p:nvSpPr>
        <p:spPr>
          <a:xfrm>
            <a:off x="1077293" y="4381528"/>
            <a:ext cx="1189990" cy="232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43EF8FE-6BAC-A1EC-D5C2-85AA3D4EAF74}"/>
              </a:ext>
            </a:extLst>
          </p:cNvPr>
          <p:cNvSpPr/>
          <p:nvPr/>
        </p:nvSpPr>
        <p:spPr>
          <a:xfrm rot="16200000">
            <a:off x="2258393" y="2717785"/>
            <a:ext cx="1189990" cy="232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E2E7B6E-3BEA-62CB-F070-8D8EBEDC5A02}"/>
              </a:ext>
            </a:extLst>
          </p:cNvPr>
          <p:cNvSpPr/>
          <p:nvPr/>
        </p:nvSpPr>
        <p:spPr>
          <a:xfrm rot="16200000">
            <a:off x="4665043" y="2565385"/>
            <a:ext cx="1189990" cy="232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Left Bracket 20">
            <a:extLst>
              <a:ext uri="{FF2B5EF4-FFF2-40B4-BE49-F238E27FC236}">
                <a16:creationId xmlns:a16="http://schemas.microsoft.com/office/drawing/2014/main" id="{1F75DA36-8182-CEC4-CCB0-0ABE9669A4D1}"/>
              </a:ext>
            </a:extLst>
          </p:cNvPr>
          <p:cNvSpPr/>
          <p:nvPr/>
        </p:nvSpPr>
        <p:spPr>
          <a:xfrm rot="5400000">
            <a:off x="3921368" y="1733783"/>
            <a:ext cx="72540" cy="1152525"/>
          </a:xfrm>
          <a:prstGeom prst="leftBracket">
            <a:avLst/>
          </a:prstGeom>
          <a:ln w="19050">
            <a:solidFill>
              <a:schemeClr val="tx2">
                <a:lumMod val="1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F8A46230-EFF9-2FE3-A5E8-C47C960E0ACA}"/>
              </a:ext>
            </a:extLst>
          </p:cNvPr>
          <p:cNvSpPr txBox="1"/>
          <p:nvPr/>
        </p:nvSpPr>
        <p:spPr>
          <a:xfrm>
            <a:off x="3827413" y="2084011"/>
            <a:ext cx="272832" cy="307777"/>
          </a:xfrm>
          <a:prstGeom prst="rect">
            <a:avLst/>
          </a:prstGeom>
          <a:noFill/>
        </p:spPr>
        <p:txBody>
          <a:bodyPr wrap="none" rtlCol="0">
            <a:spAutoFit/>
          </a:bodyPr>
          <a:lstStyle/>
          <a:p>
            <a:r>
              <a:rPr lang="en-US" sz="1400" b="1" dirty="0">
                <a:solidFill>
                  <a:schemeClr val="tx2">
                    <a:lumMod val="10000"/>
                  </a:schemeClr>
                </a:solidFill>
              </a:rPr>
              <a:t>*</a:t>
            </a:r>
            <a:endParaRPr lang="en-US" sz="1600" b="1" dirty="0">
              <a:solidFill>
                <a:schemeClr val="tx2">
                  <a:lumMod val="10000"/>
                </a:schemeClr>
              </a:solidFill>
            </a:endParaRPr>
          </a:p>
        </p:txBody>
      </p:sp>
      <p:sp>
        <p:nvSpPr>
          <p:cNvPr id="23" name="Left Bracket 22">
            <a:extLst>
              <a:ext uri="{FF2B5EF4-FFF2-40B4-BE49-F238E27FC236}">
                <a16:creationId xmlns:a16="http://schemas.microsoft.com/office/drawing/2014/main" id="{E7BD73C9-8760-F475-1E78-7AA971B0229B}"/>
              </a:ext>
            </a:extLst>
          </p:cNvPr>
          <p:cNvSpPr/>
          <p:nvPr/>
        </p:nvSpPr>
        <p:spPr>
          <a:xfrm rot="5400000">
            <a:off x="6471924" y="1510184"/>
            <a:ext cx="72540" cy="1599723"/>
          </a:xfrm>
          <a:prstGeom prst="leftBracket">
            <a:avLst/>
          </a:prstGeom>
          <a:ln w="19050">
            <a:solidFill>
              <a:schemeClr val="tx2">
                <a:lumMod val="1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TextBox 23">
            <a:extLst>
              <a:ext uri="{FF2B5EF4-FFF2-40B4-BE49-F238E27FC236}">
                <a16:creationId xmlns:a16="http://schemas.microsoft.com/office/drawing/2014/main" id="{0FE0A719-137F-5D4B-93DB-B08562FFF5EA}"/>
              </a:ext>
            </a:extLst>
          </p:cNvPr>
          <p:cNvSpPr txBox="1"/>
          <p:nvPr/>
        </p:nvSpPr>
        <p:spPr>
          <a:xfrm>
            <a:off x="6371778" y="2084010"/>
            <a:ext cx="272832" cy="307777"/>
          </a:xfrm>
          <a:prstGeom prst="rect">
            <a:avLst/>
          </a:prstGeom>
          <a:noFill/>
        </p:spPr>
        <p:txBody>
          <a:bodyPr wrap="none" rtlCol="0">
            <a:spAutoFit/>
          </a:bodyPr>
          <a:lstStyle/>
          <a:p>
            <a:r>
              <a:rPr lang="en-US" sz="1400" b="1" dirty="0">
                <a:solidFill>
                  <a:schemeClr val="tx2">
                    <a:lumMod val="10000"/>
                  </a:schemeClr>
                </a:solidFill>
              </a:rPr>
              <a:t>*</a:t>
            </a:r>
            <a:endParaRPr lang="en-US" sz="1600" b="1" dirty="0">
              <a:solidFill>
                <a:schemeClr val="tx2">
                  <a:lumMod val="10000"/>
                </a:schemeClr>
              </a:solidFill>
            </a:endParaRPr>
          </a:p>
        </p:txBody>
      </p:sp>
      <p:sp>
        <p:nvSpPr>
          <p:cNvPr id="25" name="Left Bracket 24">
            <a:extLst>
              <a:ext uri="{FF2B5EF4-FFF2-40B4-BE49-F238E27FC236}">
                <a16:creationId xmlns:a16="http://schemas.microsoft.com/office/drawing/2014/main" id="{2C57294A-9C3B-2B00-8A3E-914C8D3611B2}"/>
              </a:ext>
            </a:extLst>
          </p:cNvPr>
          <p:cNvSpPr/>
          <p:nvPr/>
        </p:nvSpPr>
        <p:spPr>
          <a:xfrm rot="16200000">
            <a:off x="6337148" y="3201989"/>
            <a:ext cx="72540" cy="1154903"/>
          </a:xfrm>
          <a:prstGeom prst="leftBracket">
            <a:avLst/>
          </a:prstGeom>
          <a:ln w="19050">
            <a:solidFill>
              <a:schemeClr val="tx2">
                <a:lumMod val="1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a:extLst>
              <a:ext uri="{FF2B5EF4-FFF2-40B4-BE49-F238E27FC236}">
                <a16:creationId xmlns:a16="http://schemas.microsoft.com/office/drawing/2014/main" id="{E483DCE0-13B5-814F-E88C-D281AABA0FF7}"/>
              </a:ext>
            </a:extLst>
          </p:cNvPr>
          <p:cNvSpPr txBox="1"/>
          <p:nvPr/>
        </p:nvSpPr>
        <p:spPr>
          <a:xfrm>
            <a:off x="6231980" y="3755873"/>
            <a:ext cx="272832" cy="307777"/>
          </a:xfrm>
          <a:prstGeom prst="rect">
            <a:avLst/>
          </a:prstGeom>
          <a:noFill/>
        </p:spPr>
        <p:txBody>
          <a:bodyPr wrap="none" rtlCol="0">
            <a:spAutoFit/>
          </a:bodyPr>
          <a:lstStyle/>
          <a:p>
            <a:r>
              <a:rPr lang="en-US" sz="1400" b="1" dirty="0">
                <a:solidFill>
                  <a:schemeClr val="tx2">
                    <a:lumMod val="10000"/>
                  </a:schemeClr>
                </a:solidFill>
              </a:rPr>
              <a:t>*</a:t>
            </a:r>
            <a:endParaRPr lang="en-US" sz="1600" b="1" dirty="0">
              <a:solidFill>
                <a:schemeClr val="tx2">
                  <a:lumMod val="10000"/>
                </a:schemeClr>
              </a:solidFill>
            </a:endParaRPr>
          </a:p>
        </p:txBody>
      </p:sp>
    </p:spTree>
    <p:extLst>
      <p:ext uri="{BB962C8B-B14F-4D97-AF65-F5344CB8AC3E}">
        <p14:creationId xmlns:p14="http://schemas.microsoft.com/office/powerpoint/2010/main" val="22119612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2ED13-507D-CD9C-B4BF-3A08E6E8F2E8}"/>
              </a:ext>
            </a:extLst>
          </p:cNvPr>
          <p:cNvSpPr>
            <a:spLocks noGrp="1"/>
          </p:cNvSpPr>
          <p:nvPr>
            <p:ph type="title"/>
          </p:nvPr>
        </p:nvSpPr>
        <p:spPr>
          <a:xfrm>
            <a:off x="521208" y="343017"/>
            <a:ext cx="10515600" cy="1325563"/>
          </a:xfrm>
        </p:spPr>
        <p:txBody>
          <a:bodyPr/>
          <a:lstStyle/>
          <a:p>
            <a:r>
              <a:rPr lang="en-US" dirty="0"/>
              <a:t>Ch. 1 and 2 Conclusions</a:t>
            </a:r>
          </a:p>
        </p:txBody>
      </p:sp>
      <p:sp>
        <p:nvSpPr>
          <p:cNvPr id="3" name="Content Placeholder 2">
            <a:extLst>
              <a:ext uri="{FF2B5EF4-FFF2-40B4-BE49-F238E27FC236}">
                <a16:creationId xmlns:a16="http://schemas.microsoft.com/office/drawing/2014/main" id="{6C948E49-01D3-1AC5-75BD-6ED94E9BBADE}"/>
              </a:ext>
            </a:extLst>
          </p:cNvPr>
          <p:cNvSpPr>
            <a:spLocks noGrp="1"/>
          </p:cNvSpPr>
          <p:nvPr>
            <p:ph idx="1"/>
          </p:nvPr>
        </p:nvSpPr>
        <p:spPr>
          <a:xfrm>
            <a:off x="606552" y="1817212"/>
            <a:ext cx="10515600" cy="4351338"/>
          </a:xfrm>
        </p:spPr>
        <p:txBody>
          <a:bodyPr/>
          <a:lstStyle/>
          <a:p>
            <a:r>
              <a:rPr lang="en-US" dirty="0"/>
              <a:t>Embryos are more sensitive than larvae</a:t>
            </a:r>
          </a:p>
          <a:p>
            <a:r>
              <a:rPr lang="en-US" dirty="0"/>
              <a:t>Embryo metabolism increases at highest CO</a:t>
            </a:r>
            <a:r>
              <a:rPr lang="en-US" baseline="-25000" dirty="0"/>
              <a:t>2</a:t>
            </a:r>
            <a:r>
              <a:rPr lang="en-US" dirty="0"/>
              <a:t> level</a:t>
            </a:r>
          </a:p>
          <a:p>
            <a:pPr lvl="1"/>
            <a:r>
              <a:rPr lang="en-US" dirty="0"/>
              <a:t>Temperature-dependent response</a:t>
            </a:r>
          </a:p>
          <a:p>
            <a:r>
              <a:rPr lang="en-US" i="1" dirty="0" err="1"/>
              <a:t>P</a:t>
            </a:r>
            <a:r>
              <a:rPr lang="en-US" baseline="-25000" dirty="0" err="1"/>
              <a:t>crit</a:t>
            </a:r>
            <a:r>
              <a:rPr lang="en-US" dirty="0"/>
              <a:t> </a:t>
            </a:r>
            <a:r>
              <a:rPr lang="en-US" b="1" dirty="0"/>
              <a:t>decreases</a:t>
            </a:r>
            <a:r>
              <a:rPr lang="en-US" dirty="0"/>
              <a:t> at high CO</a:t>
            </a:r>
            <a:r>
              <a:rPr lang="en-US" baseline="-25000" dirty="0"/>
              <a:t>2</a:t>
            </a:r>
            <a:r>
              <a:rPr lang="en-US" dirty="0"/>
              <a:t> after hatching – possible advantage for dealing with both stressors</a:t>
            </a:r>
          </a:p>
          <a:p>
            <a:pPr lvl="1"/>
            <a:r>
              <a:rPr lang="en-US" dirty="0"/>
              <a:t>Refutes hypothesis from Chapter 1</a:t>
            </a:r>
          </a:p>
          <a:p>
            <a:pPr lvl="1"/>
            <a:r>
              <a:rPr lang="en-US" dirty="0"/>
              <a:t>Alt. explanation: CO</a:t>
            </a:r>
            <a:r>
              <a:rPr lang="en-US" baseline="-25000" dirty="0"/>
              <a:t>2</a:t>
            </a:r>
            <a:r>
              <a:rPr lang="en-US" dirty="0"/>
              <a:t> x Oxygen interaction suggests hypoxia impairs embryos’ ability to expend energy regulating pH</a:t>
            </a:r>
          </a:p>
        </p:txBody>
      </p:sp>
      <p:pic>
        <p:nvPicPr>
          <p:cNvPr id="4" name="Picture 3">
            <a:extLst>
              <a:ext uri="{FF2B5EF4-FFF2-40B4-BE49-F238E27FC236}">
                <a16:creationId xmlns:a16="http://schemas.microsoft.com/office/drawing/2014/main" id="{0C6A68D9-9861-EA36-818C-B7B18B857C8C}"/>
              </a:ext>
            </a:extLst>
          </p:cNvPr>
          <p:cNvPicPr>
            <a:picLocks noChangeAspect="1"/>
          </p:cNvPicPr>
          <p:nvPr/>
        </p:nvPicPr>
        <p:blipFill rotWithShape="1">
          <a:blip r:embed="rId2">
            <a:extLst>
              <a:ext uri="{28A0092B-C50C-407E-A947-70E740481C1C}">
                <a14:useLocalDpi xmlns:a14="http://schemas.microsoft.com/office/drawing/2010/main" val="0"/>
              </a:ext>
            </a:extLst>
          </a:blip>
          <a:srcRect l="28456" t="18450" r="27358"/>
          <a:stretch/>
        </p:blipFill>
        <p:spPr>
          <a:xfrm>
            <a:off x="9668104" y="194385"/>
            <a:ext cx="2315314" cy="2670735"/>
          </a:xfrm>
          <a:prstGeom prst="rect">
            <a:avLst/>
          </a:prstGeom>
          <a:ln w="28575">
            <a:solidFill>
              <a:schemeClr val="accent1"/>
            </a:solidFill>
          </a:ln>
        </p:spPr>
      </p:pic>
    </p:spTree>
    <p:extLst>
      <p:ext uri="{BB962C8B-B14F-4D97-AF65-F5344CB8AC3E}">
        <p14:creationId xmlns:p14="http://schemas.microsoft.com/office/powerpoint/2010/main" val="7713330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1E24C-B0C3-FA89-8B23-5C33AFF356E6}"/>
              </a:ext>
            </a:extLst>
          </p:cNvPr>
          <p:cNvSpPr>
            <a:spLocks noGrp="1"/>
          </p:cNvSpPr>
          <p:nvPr>
            <p:ph type="title"/>
          </p:nvPr>
        </p:nvSpPr>
        <p:spPr>
          <a:xfrm>
            <a:off x="838200" y="109941"/>
            <a:ext cx="10515600" cy="1325563"/>
          </a:xfrm>
        </p:spPr>
        <p:txBody>
          <a:bodyPr/>
          <a:lstStyle/>
          <a:p>
            <a:r>
              <a:rPr lang="en-US" dirty="0"/>
              <a:t>Objectives</a:t>
            </a:r>
          </a:p>
        </p:txBody>
      </p:sp>
      <p:sp>
        <p:nvSpPr>
          <p:cNvPr id="3" name="Content Placeholder 2">
            <a:extLst>
              <a:ext uri="{FF2B5EF4-FFF2-40B4-BE49-F238E27FC236}">
                <a16:creationId xmlns:a16="http://schemas.microsoft.com/office/drawing/2014/main" id="{83433FAC-B164-0D15-2243-0D6E174358D1}"/>
              </a:ext>
            </a:extLst>
          </p:cNvPr>
          <p:cNvSpPr>
            <a:spLocks noGrp="1"/>
          </p:cNvSpPr>
          <p:nvPr>
            <p:ph idx="1"/>
          </p:nvPr>
        </p:nvSpPr>
        <p:spPr>
          <a:xfrm>
            <a:off x="838200" y="1435504"/>
            <a:ext cx="10515600" cy="4922766"/>
          </a:xfrm>
        </p:spPr>
        <p:txBody>
          <a:bodyPr>
            <a:normAutofit/>
          </a:bodyPr>
          <a:lstStyle/>
          <a:p>
            <a:pPr marL="0" indent="0">
              <a:buNone/>
            </a:pPr>
            <a:r>
              <a:rPr lang="en-US" b="1" dirty="0"/>
              <a:t>Chapter 1: </a:t>
            </a:r>
            <a:r>
              <a:rPr lang="en-US" dirty="0"/>
              <a:t>Measure metabolic effects of CO</a:t>
            </a:r>
            <a:r>
              <a:rPr lang="en-US" baseline="-25000" dirty="0"/>
              <a:t>2</a:t>
            </a:r>
            <a:r>
              <a:rPr lang="en-US" dirty="0"/>
              <a:t>, temperature, and oxygen treatments</a:t>
            </a:r>
          </a:p>
          <a:p>
            <a:pPr marL="0" indent="0">
              <a:spcBef>
                <a:spcPts val="3000"/>
              </a:spcBef>
              <a:buNone/>
            </a:pPr>
            <a:r>
              <a:rPr lang="en-US" b="1" dirty="0"/>
              <a:t>Chapter 2: </a:t>
            </a:r>
            <a:r>
              <a:rPr lang="en-US" sz="2800" dirty="0"/>
              <a:t>Does acidification alter metabolic response to progressive, acute hypoxia? </a:t>
            </a:r>
            <a:endParaRPr lang="en-US" dirty="0"/>
          </a:p>
          <a:p>
            <a:pPr marL="0" indent="0">
              <a:spcBef>
                <a:spcPts val="3000"/>
              </a:spcBef>
              <a:buNone/>
            </a:pPr>
            <a:r>
              <a:rPr lang="en-US" b="1" dirty="0"/>
              <a:t>Chapter 3: </a:t>
            </a:r>
            <a:r>
              <a:rPr lang="en-US" dirty="0"/>
              <a:t>Identify mechanism of pH regulation in early life stages across CO</a:t>
            </a:r>
            <a:r>
              <a:rPr lang="en-US" baseline="-25000" dirty="0"/>
              <a:t>2</a:t>
            </a:r>
            <a:r>
              <a:rPr lang="en-US" dirty="0"/>
              <a:t> and temperature levels</a:t>
            </a:r>
          </a:p>
          <a:p>
            <a:pPr marL="0" indent="0">
              <a:spcBef>
                <a:spcPts val="3000"/>
              </a:spcBef>
              <a:buNone/>
            </a:pPr>
            <a:r>
              <a:rPr lang="en-US" b="1" dirty="0"/>
              <a:t>Chapter 4: </a:t>
            </a:r>
            <a:r>
              <a:rPr lang="en-US" dirty="0"/>
              <a:t>Attribute early life hypoxia responses to energetic mechanisms using a Dynamic Energy Budget</a:t>
            </a:r>
            <a:endParaRPr lang="en-US" b="1" dirty="0"/>
          </a:p>
        </p:txBody>
      </p:sp>
      <p:sp>
        <p:nvSpPr>
          <p:cNvPr id="4" name="Rectangle 3">
            <a:extLst>
              <a:ext uri="{FF2B5EF4-FFF2-40B4-BE49-F238E27FC236}">
                <a16:creationId xmlns:a16="http://schemas.microsoft.com/office/drawing/2014/main" id="{93BD2BA2-9EC6-2629-0E3E-616242F10091}"/>
              </a:ext>
            </a:extLst>
          </p:cNvPr>
          <p:cNvSpPr/>
          <p:nvPr/>
        </p:nvSpPr>
        <p:spPr>
          <a:xfrm>
            <a:off x="701750" y="3615076"/>
            <a:ext cx="10781414" cy="1095153"/>
          </a:xfrm>
          <a:prstGeom prst="rect">
            <a:avLst/>
          </a:prstGeom>
          <a:noFill/>
          <a:ln w="571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89A0A45-1F17-B80C-ABF6-A6BB1C536D88}"/>
              </a:ext>
            </a:extLst>
          </p:cNvPr>
          <p:cNvSpPr/>
          <p:nvPr/>
        </p:nvSpPr>
        <p:spPr>
          <a:xfrm>
            <a:off x="701750" y="1169577"/>
            <a:ext cx="10781414" cy="2259424"/>
          </a:xfrm>
          <a:prstGeom prst="rect">
            <a:avLst/>
          </a:prstGeom>
          <a:solidFill>
            <a:schemeClr val="bg1">
              <a:alpha val="4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3E35A02-5B67-5C7D-5BB7-33EFF9DADE4A}"/>
              </a:ext>
            </a:extLst>
          </p:cNvPr>
          <p:cNvSpPr/>
          <p:nvPr/>
        </p:nvSpPr>
        <p:spPr>
          <a:xfrm>
            <a:off x="701750" y="4885670"/>
            <a:ext cx="10781414" cy="1260007"/>
          </a:xfrm>
          <a:prstGeom prst="rect">
            <a:avLst/>
          </a:prstGeom>
          <a:solidFill>
            <a:schemeClr val="bg1">
              <a:alpha val="4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7476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69000">
              <a:srgbClr val="0085B4"/>
            </a:gs>
            <a:gs pos="100000">
              <a:srgbClr val="0099CC"/>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009DA-C870-4593-BD64-5E5588A3DB70}"/>
              </a:ext>
            </a:extLst>
          </p:cNvPr>
          <p:cNvSpPr>
            <a:spLocks noGrp="1"/>
          </p:cNvSpPr>
          <p:nvPr>
            <p:ph type="title"/>
          </p:nvPr>
        </p:nvSpPr>
        <p:spPr>
          <a:xfrm>
            <a:off x="3068525" y="0"/>
            <a:ext cx="6054949" cy="1325563"/>
          </a:xfrm>
        </p:spPr>
        <p:txBody>
          <a:bodyPr/>
          <a:lstStyle/>
          <a:p>
            <a:r>
              <a:rPr lang="en-US" b="1" dirty="0"/>
              <a:t>Ocean Acidification &amp; Fish</a:t>
            </a:r>
          </a:p>
        </p:txBody>
      </p:sp>
      <p:sp>
        <p:nvSpPr>
          <p:cNvPr id="4" name="Rectangle 3">
            <a:extLst>
              <a:ext uri="{FF2B5EF4-FFF2-40B4-BE49-F238E27FC236}">
                <a16:creationId xmlns:a16="http://schemas.microsoft.com/office/drawing/2014/main" id="{8A513B61-05FB-4F09-B510-E64EF682EED0}"/>
              </a:ext>
            </a:extLst>
          </p:cNvPr>
          <p:cNvSpPr/>
          <p:nvPr/>
        </p:nvSpPr>
        <p:spPr>
          <a:xfrm>
            <a:off x="475395" y="201116"/>
            <a:ext cx="1248803" cy="92333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CO</a:t>
            </a:r>
            <a:r>
              <a:rPr kumimoji="0" lang="en-US" sz="5400" b="1" i="0" u="none" strike="noStrike" kern="1200" cap="none" spc="0" normalizeH="0" baseline="-2500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2</a:t>
            </a:r>
            <a:endParaRPr kumimoji="0" lang="en-US" sz="5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endParaRPr>
          </a:p>
        </p:txBody>
      </p:sp>
      <p:pic>
        <p:nvPicPr>
          <p:cNvPr id="8" name="Graphic 7" descr="Arrow: Slight curve with solid fill">
            <a:extLst>
              <a:ext uri="{FF2B5EF4-FFF2-40B4-BE49-F238E27FC236}">
                <a16:creationId xmlns:a16="http://schemas.microsoft.com/office/drawing/2014/main" id="{ECA6A55C-F4E8-4FA5-892F-15CD656A470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3514320">
            <a:off x="628558" y="1013985"/>
            <a:ext cx="1701126" cy="1565400"/>
          </a:xfrm>
          <a:prstGeom prst="rect">
            <a:avLst/>
          </a:prstGeom>
        </p:spPr>
      </p:pic>
      <p:sp>
        <p:nvSpPr>
          <p:cNvPr id="15" name="Rectangle 14">
            <a:extLst>
              <a:ext uri="{FF2B5EF4-FFF2-40B4-BE49-F238E27FC236}">
                <a16:creationId xmlns:a16="http://schemas.microsoft.com/office/drawing/2014/main" id="{7D029CA3-397D-403F-A131-753B586A6725}"/>
              </a:ext>
            </a:extLst>
          </p:cNvPr>
          <p:cNvSpPr/>
          <p:nvPr/>
        </p:nvSpPr>
        <p:spPr>
          <a:xfrm>
            <a:off x="1208556" y="2345573"/>
            <a:ext cx="1620958" cy="92333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↓pH</a:t>
            </a:r>
          </a:p>
        </p:txBody>
      </p:sp>
      <p:pic>
        <p:nvPicPr>
          <p:cNvPr id="16" name="Picture 15">
            <a:extLst>
              <a:ext uri="{FF2B5EF4-FFF2-40B4-BE49-F238E27FC236}">
                <a16:creationId xmlns:a16="http://schemas.microsoft.com/office/drawing/2014/main" id="{335269DC-11C4-4BE1-A200-48D1E8146481}"/>
              </a:ext>
            </a:extLst>
          </p:cNvPr>
          <p:cNvPicPr>
            <a:picLocks noChangeAspect="1"/>
          </p:cNvPicPr>
          <p:nvPr/>
        </p:nvPicPr>
        <p:blipFill>
          <a:blip r:embed="rId4"/>
          <a:stretch>
            <a:fillRect/>
          </a:stretch>
        </p:blipFill>
        <p:spPr>
          <a:xfrm>
            <a:off x="2829514" y="4232122"/>
            <a:ext cx="3384866" cy="973355"/>
          </a:xfrm>
          <a:prstGeom prst="rect">
            <a:avLst/>
          </a:prstGeom>
        </p:spPr>
      </p:pic>
      <p:pic>
        <p:nvPicPr>
          <p:cNvPr id="18" name="Graphic 17" descr="Arrow: Slight curve with solid fill">
            <a:extLst>
              <a:ext uri="{FF2B5EF4-FFF2-40B4-BE49-F238E27FC236}">
                <a16:creationId xmlns:a16="http://schemas.microsoft.com/office/drawing/2014/main" id="{21C92061-C7B9-4A10-B2A6-8FA2AF34DD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344876">
            <a:off x="1462909" y="3086508"/>
            <a:ext cx="1701126" cy="1565400"/>
          </a:xfrm>
          <a:prstGeom prst="rect">
            <a:avLst/>
          </a:prstGeom>
        </p:spPr>
      </p:pic>
      <p:pic>
        <p:nvPicPr>
          <p:cNvPr id="19" name="Graphic 18" descr="Arrow: Slight curve with solid fill">
            <a:extLst>
              <a:ext uri="{FF2B5EF4-FFF2-40B4-BE49-F238E27FC236}">
                <a16:creationId xmlns:a16="http://schemas.microsoft.com/office/drawing/2014/main" id="{CA5B892B-AB51-4837-8DE0-BFD073FFA1D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934024" flipV="1">
            <a:off x="3530499" y="3031452"/>
            <a:ext cx="1701126" cy="1474455"/>
          </a:xfrm>
          <a:prstGeom prst="rect">
            <a:avLst/>
          </a:prstGeom>
        </p:spPr>
      </p:pic>
      <p:sp>
        <p:nvSpPr>
          <p:cNvPr id="20" name="Rectangle 19">
            <a:extLst>
              <a:ext uri="{FF2B5EF4-FFF2-40B4-BE49-F238E27FC236}">
                <a16:creationId xmlns:a16="http://schemas.microsoft.com/office/drawing/2014/main" id="{E0050EE1-28E1-424D-9F01-68D4FAA844A3}"/>
              </a:ext>
            </a:extLst>
          </p:cNvPr>
          <p:cNvSpPr/>
          <p:nvPr/>
        </p:nvSpPr>
        <p:spPr>
          <a:xfrm>
            <a:off x="4358599" y="2434631"/>
            <a:ext cx="3881073" cy="1446550"/>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H</a:t>
            </a:r>
            <a:r>
              <a:rPr kumimoji="0" lang="en-US" sz="4400" b="1" i="0" u="none" strike="noStrike" kern="1200" cap="none" spc="0" normalizeH="0" baseline="3000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a:t>
            </a:r>
            <a:r>
              <a:rPr kumimoji="0" lang="en-US" sz="4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 excreted from gills</a:t>
            </a:r>
          </a:p>
        </p:txBody>
      </p:sp>
      <p:pic>
        <p:nvPicPr>
          <p:cNvPr id="21" name="Graphic 20" descr="Arrow: Slight curve with solid fill">
            <a:extLst>
              <a:ext uri="{FF2B5EF4-FFF2-40B4-BE49-F238E27FC236}">
                <a16:creationId xmlns:a16="http://schemas.microsoft.com/office/drawing/2014/main" id="{41A8757C-C3B1-4913-A890-420D2181C5F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494288" flipV="1">
            <a:off x="7579094" y="2691772"/>
            <a:ext cx="1701126" cy="1474455"/>
          </a:xfrm>
          <a:prstGeom prst="rect">
            <a:avLst/>
          </a:prstGeom>
        </p:spPr>
      </p:pic>
      <p:sp>
        <p:nvSpPr>
          <p:cNvPr id="22" name="Rectangle 21">
            <a:extLst>
              <a:ext uri="{FF2B5EF4-FFF2-40B4-BE49-F238E27FC236}">
                <a16:creationId xmlns:a16="http://schemas.microsoft.com/office/drawing/2014/main" id="{06E7BF32-A513-4290-A68E-624B0A592DB9}"/>
              </a:ext>
            </a:extLst>
          </p:cNvPr>
          <p:cNvSpPr/>
          <p:nvPr/>
        </p:nvSpPr>
        <p:spPr>
          <a:xfrm>
            <a:off x="5281222" y="5168209"/>
            <a:ext cx="2103461" cy="144655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Buffers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in blood</a:t>
            </a:r>
          </a:p>
        </p:txBody>
      </p:sp>
      <p:pic>
        <p:nvPicPr>
          <p:cNvPr id="23" name="Graphic 22" descr="Arrow: Slight curve with solid fill">
            <a:extLst>
              <a:ext uri="{FF2B5EF4-FFF2-40B4-BE49-F238E27FC236}">
                <a16:creationId xmlns:a16="http://schemas.microsoft.com/office/drawing/2014/main" id="{DC31D752-582B-4BE0-8351-14EC1A712BB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496285">
            <a:off x="3844535" y="4937635"/>
            <a:ext cx="1701126" cy="1449596"/>
          </a:xfrm>
          <a:prstGeom prst="rect">
            <a:avLst/>
          </a:prstGeom>
        </p:spPr>
      </p:pic>
      <p:sp>
        <p:nvSpPr>
          <p:cNvPr id="24" name="Rectangle 23">
            <a:extLst>
              <a:ext uri="{FF2B5EF4-FFF2-40B4-BE49-F238E27FC236}">
                <a16:creationId xmlns:a16="http://schemas.microsoft.com/office/drawing/2014/main" id="{E9597F08-EE18-4FC4-985B-553A72EEC320}"/>
              </a:ext>
            </a:extLst>
          </p:cNvPr>
          <p:cNvSpPr/>
          <p:nvPr/>
        </p:nvSpPr>
        <p:spPr>
          <a:xfrm>
            <a:off x="6009105" y="4935812"/>
            <a:ext cx="3534117"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endParaRPr>
          </a:p>
        </p:txBody>
      </p:sp>
      <p:pic>
        <p:nvPicPr>
          <p:cNvPr id="26" name="Graphic 25" descr="Arrow: Slight curve with solid fill">
            <a:extLst>
              <a:ext uri="{FF2B5EF4-FFF2-40B4-BE49-F238E27FC236}">
                <a16:creationId xmlns:a16="http://schemas.microsoft.com/office/drawing/2014/main" id="{E901C152-E370-4F43-A738-7172841D2B9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637100">
            <a:off x="7389108" y="4747529"/>
            <a:ext cx="1701126" cy="1449596"/>
          </a:xfrm>
          <a:prstGeom prst="rect">
            <a:avLst/>
          </a:prstGeom>
        </p:spPr>
      </p:pic>
      <p:sp>
        <p:nvSpPr>
          <p:cNvPr id="27" name="Rectangle 26">
            <a:extLst>
              <a:ext uri="{FF2B5EF4-FFF2-40B4-BE49-F238E27FC236}">
                <a16:creationId xmlns:a16="http://schemas.microsoft.com/office/drawing/2014/main" id="{C2ADFFE0-F70D-4A48-89FC-96A366D38716}"/>
              </a:ext>
            </a:extLst>
          </p:cNvPr>
          <p:cNvSpPr/>
          <p:nvPr/>
        </p:nvSpPr>
        <p:spPr>
          <a:xfrm>
            <a:off x="8476816" y="3405218"/>
            <a:ext cx="3810027" cy="1754326"/>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Strong regulation</a:t>
            </a:r>
          </a:p>
        </p:txBody>
      </p:sp>
    </p:spTree>
    <p:extLst>
      <p:ext uri="{BB962C8B-B14F-4D97-AF65-F5344CB8AC3E}">
        <p14:creationId xmlns:p14="http://schemas.microsoft.com/office/powerpoint/2010/main" val="321504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A280C-D89B-4677-92EA-7E3128DE9C3D}"/>
              </a:ext>
            </a:extLst>
          </p:cNvPr>
          <p:cNvSpPr>
            <a:spLocks noGrp="1"/>
          </p:cNvSpPr>
          <p:nvPr>
            <p:ph type="title"/>
          </p:nvPr>
        </p:nvSpPr>
        <p:spPr/>
        <p:txBody>
          <a:bodyPr/>
          <a:lstStyle/>
          <a:p>
            <a:r>
              <a:rPr lang="en-US" b="1" dirty="0"/>
              <a:t>The Perfect Storm: </a:t>
            </a:r>
            <a:r>
              <a:rPr lang="en-US" dirty="0"/>
              <a:t>Multiple Intensifying Stressors in Estuaries</a:t>
            </a:r>
          </a:p>
        </p:txBody>
      </p:sp>
      <p:pic>
        <p:nvPicPr>
          <p:cNvPr id="5" name="Picture 2" descr="New England Coastal Waters Warming More Than Anywhere Else In U.S. | WBUR  News">
            <a:extLst>
              <a:ext uri="{FF2B5EF4-FFF2-40B4-BE49-F238E27FC236}">
                <a16:creationId xmlns:a16="http://schemas.microsoft.com/office/drawing/2014/main" id="{780640BE-6151-CC38-281C-6FE2EA57EF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671" y="2572077"/>
            <a:ext cx="5416321" cy="4225083"/>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a:extLst>
              <a:ext uri="{FF2B5EF4-FFF2-40B4-BE49-F238E27FC236}">
                <a16:creationId xmlns:a16="http://schemas.microsoft.com/office/drawing/2014/main" id="{DA5A7FE9-998C-D29B-8D45-E5942A61ED23}"/>
              </a:ext>
            </a:extLst>
          </p:cNvPr>
          <p:cNvSpPr/>
          <p:nvPr/>
        </p:nvSpPr>
        <p:spPr>
          <a:xfrm>
            <a:off x="4166886" y="4387982"/>
            <a:ext cx="436880" cy="454372"/>
          </a:xfrm>
          <a:prstGeom prst="ellipse">
            <a:avLst/>
          </a:prstGeom>
          <a:noFill/>
          <a:ln w="28575">
            <a:solidFill>
              <a:srgbClr val="01C3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26D4372-AD0A-73D4-7873-535AE957CC7A}"/>
              </a:ext>
            </a:extLst>
          </p:cNvPr>
          <p:cNvSpPr txBox="1"/>
          <p:nvPr/>
        </p:nvSpPr>
        <p:spPr>
          <a:xfrm>
            <a:off x="5627992" y="6550223"/>
            <a:ext cx="2121350" cy="307777"/>
          </a:xfrm>
          <a:prstGeom prst="rect">
            <a:avLst/>
          </a:prstGeom>
          <a:noFill/>
        </p:spPr>
        <p:txBody>
          <a:bodyPr wrap="none" rtlCol="0">
            <a:spAutoFit/>
          </a:bodyPr>
          <a:lstStyle/>
          <a:p>
            <a:r>
              <a:rPr lang="en-US" sz="1400" dirty="0"/>
              <a:t>Source: Climate Central</a:t>
            </a:r>
          </a:p>
        </p:txBody>
      </p:sp>
      <p:sp>
        <p:nvSpPr>
          <p:cNvPr id="8" name="Rectangle 7">
            <a:extLst>
              <a:ext uri="{FF2B5EF4-FFF2-40B4-BE49-F238E27FC236}">
                <a16:creationId xmlns:a16="http://schemas.microsoft.com/office/drawing/2014/main" id="{F9DA4132-E5B9-355F-B1CA-358C9DD944F8}"/>
              </a:ext>
            </a:extLst>
          </p:cNvPr>
          <p:cNvSpPr/>
          <p:nvPr/>
        </p:nvSpPr>
        <p:spPr>
          <a:xfrm>
            <a:off x="1270535" y="1874708"/>
            <a:ext cx="1673855" cy="461665"/>
          </a:xfrm>
          <a:prstGeom prst="rect">
            <a:avLst/>
          </a:prstGeom>
          <a:noFill/>
        </p:spPr>
        <p:txBody>
          <a:bodyPr wrap="none" lIns="91440" tIns="45720" rIns="91440" bIns="45720">
            <a:spAutoFit/>
          </a:bodyPr>
          <a:lstStyle/>
          <a:p>
            <a:pPr algn="ctr"/>
            <a:r>
              <a:rPr lang="en-US" sz="2400" b="1" dirty="0">
                <a:ln w="13462">
                  <a:solidFill>
                    <a:schemeClr val="bg1"/>
                  </a:solidFill>
                  <a:prstDash val="solid"/>
                </a:ln>
                <a:solidFill>
                  <a:schemeClr val="accent5">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rPr>
              <a:t>WARMING</a:t>
            </a:r>
            <a:endParaRPr lang="en-US" sz="4800" b="1" cap="none" spc="0" dirty="0">
              <a:ln w="13462">
                <a:solidFill>
                  <a:schemeClr val="bg1"/>
                </a:solidFill>
                <a:prstDash val="solid"/>
              </a:ln>
              <a:solidFill>
                <a:schemeClr val="accent5">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endParaRPr>
          </a:p>
        </p:txBody>
      </p:sp>
      <p:sp>
        <p:nvSpPr>
          <p:cNvPr id="9" name="Rectangle 8">
            <a:extLst>
              <a:ext uri="{FF2B5EF4-FFF2-40B4-BE49-F238E27FC236}">
                <a16:creationId xmlns:a16="http://schemas.microsoft.com/office/drawing/2014/main" id="{9DDB674B-D9F9-114C-4F1E-1A8AA3AB7A57}"/>
              </a:ext>
            </a:extLst>
          </p:cNvPr>
          <p:cNvSpPr/>
          <p:nvPr/>
        </p:nvSpPr>
        <p:spPr>
          <a:xfrm>
            <a:off x="8598374" y="1690041"/>
            <a:ext cx="2755426" cy="830997"/>
          </a:xfrm>
          <a:prstGeom prst="rect">
            <a:avLst/>
          </a:prstGeom>
          <a:noFill/>
        </p:spPr>
        <p:txBody>
          <a:bodyPr wrap="square" lIns="91440" tIns="45720" rIns="91440" bIns="45720">
            <a:spAutoFit/>
          </a:bodyPr>
          <a:lstStyle/>
          <a:p>
            <a:pPr algn="ctr"/>
            <a:r>
              <a:rPr lang="en-US" sz="2400" b="1" dirty="0">
                <a:ln w="13462">
                  <a:solidFill>
                    <a:schemeClr val="bg1"/>
                  </a:solidFill>
                  <a:prstDash val="solid"/>
                </a:ln>
                <a:solidFill>
                  <a:schemeClr val="accent1">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rPr>
              <a:t>OCEAN ACIDIFICATION</a:t>
            </a:r>
            <a:endParaRPr lang="en-US" sz="4800" b="1" cap="none" spc="0" dirty="0">
              <a:ln w="13462">
                <a:solidFill>
                  <a:schemeClr val="bg1"/>
                </a:solidFill>
                <a:prstDash val="solid"/>
              </a:ln>
              <a:solidFill>
                <a:schemeClr val="accent1">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endParaRPr>
          </a:p>
        </p:txBody>
      </p:sp>
      <p:sp>
        <p:nvSpPr>
          <p:cNvPr id="15" name="Rectangle 14">
            <a:extLst>
              <a:ext uri="{FF2B5EF4-FFF2-40B4-BE49-F238E27FC236}">
                <a16:creationId xmlns:a16="http://schemas.microsoft.com/office/drawing/2014/main" id="{3A35A6CE-332A-3393-1FE4-03FD504950FE}"/>
              </a:ext>
            </a:extLst>
          </p:cNvPr>
          <p:cNvSpPr/>
          <p:nvPr/>
        </p:nvSpPr>
        <p:spPr>
          <a:xfrm>
            <a:off x="4024590" y="1877207"/>
            <a:ext cx="3592469" cy="461665"/>
          </a:xfrm>
          <a:prstGeom prst="rect">
            <a:avLst/>
          </a:prstGeom>
          <a:noFill/>
        </p:spPr>
        <p:txBody>
          <a:bodyPr wrap="square" lIns="91440" tIns="45720" rIns="91440" bIns="45720">
            <a:spAutoFit/>
          </a:bodyPr>
          <a:lstStyle/>
          <a:p>
            <a:pPr algn="ctr"/>
            <a:r>
              <a:rPr lang="en-US" sz="2400" b="1" dirty="0">
                <a:ln w="13462">
                  <a:solidFill>
                    <a:schemeClr val="bg1"/>
                  </a:solidFill>
                  <a:prstDash val="solid"/>
                </a:ln>
                <a:solidFill>
                  <a:schemeClr val="accent4">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rPr>
              <a:t>HYPOXIA</a:t>
            </a:r>
            <a:endParaRPr lang="en-US" sz="4800" b="1" cap="none" spc="0" dirty="0">
              <a:ln w="13462">
                <a:solidFill>
                  <a:schemeClr val="bg1"/>
                </a:solidFill>
                <a:prstDash val="solid"/>
              </a:ln>
              <a:solidFill>
                <a:schemeClr val="accent4">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endParaRPr>
          </a:p>
        </p:txBody>
      </p:sp>
    </p:spTree>
    <p:extLst>
      <p:ext uri="{BB962C8B-B14F-4D97-AF65-F5344CB8AC3E}">
        <p14:creationId xmlns:p14="http://schemas.microsoft.com/office/powerpoint/2010/main" val="35234421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69000">
              <a:srgbClr val="0085B4"/>
            </a:gs>
            <a:gs pos="100000">
              <a:srgbClr val="0099CC"/>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009DA-C870-4593-BD64-5E5588A3DB70}"/>
              </a:ext>
            </a:extLst>
          </p:cNvPr>
          <p:cNvSpPr>
            <a:spLocks noGrp="1"/>
          </p:cNvSpPr>
          <p:nvPr>
            <p:ph type="title"/>
          </p:nvPr>
        </p:nvSpPr>
        <p:spPr>
          <a:xfrm>
            <a:off x="3068525" y="0"/>
            <a:ext cx="6054949" cy="1325563"/>
          </a:xfrm>
        </p:spPr>
        <p:txBody>
          <a:bodyPr/>
          <a:lstStyle/>
          <a:p>
            <a:r>
              <a:rPr lang="en-US" b="1" dirty="0"/>
              <a:t>Ocean Acidification &amp; Fish</a:t>
            </a:r>
          </a:p>
        </p:txBody>
      </p:sp>
      <p:sp>
        <p:nvSpPr>
          <p:cNvPr id="4" name="Rectangle 3">
            <a:extLst>
              <a:ext uri="{FF2B5EF4-FFF2-40B4-BE49-F238E27FC236}">
                <a16:creationId xmlns:a16="http://schemas.microsoft.com/office/drawing/2014/main" id="{8A513B61-05FB-4F09-B510-E64EF682EED0}"/>
              </a:ext>
            </a:extLst>
          </p:cNvPr>
          <p:cNvSpPr/>
          <p:nvPr/>
        </p:nvSpPr>
        <p:spPr>
          <a:xfrm>
            <a:off x="475395" y="201116"/>
            <a:ext cx="1248803" cy="92333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CO</a:t>
            </a:r>
            <a:r>
              <a:rPr kumimoji="0" lang="en-US" sz="5400" b="1" i="0" u="none" strike="noStrike" kern="1200" cap="none" spc="0" normalizeH="0" baseline="-2500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2</a:t>
            </a:r>
            <a:endParaRPr kumimoji="0" lang="en-US" sz="5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endParaRPr>
          </a:p>
        </p:txBody>
      </p:sp>
      <p:pic>
        <p:nvPicPr>
          <p:cNvPr id="8" name="Graphic 7" descr="Arrow: Slight curve with solid fill">
            <a:extLst>
              <a:ext uri="{FF2B5EF4-FFF2-40B4-BE49-F238E27FC236}">
                <a16:creationId xmlns:a16="http://schemas.microsoft.com/office/drawing/2014/main" id="{ECA6A55C-F4E8-4FA5-892F-15CD656A470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3514320">
            <a:off x="628558" y="1013985"/>
            <a:ext cx="1701126" cy="1565400"/>
          </a:xfrm>
          <a:prstGeom prst="rect">
            <a:avLst/>
          </a:prstGeom>
        </p:spPr>
      </p:pic>
      <p:sp>
        <p:nvSpPr>
          <p:cNvPr id="15" name="Rectangle 14">
            <a:extLst>
              <a:ext uri="{FF2B5EF4-FFF2-40B4-BE49-F238E27FC236}">
                <a16:creationId xmlns:a16="http://schemas.microsoft.com/office/drawing/2014/main" id="{7D029CA3-397D-403F-A131-753B586A6725}"/>
              </a:ext>
            </a:extLst>
          </p:cNvPr>
          <p:cNvSpPr/>
          <p:nvPr/>
        </p:nvSpPr>
        <p:spPr>
          <a:xfrm>
            <a:off x="1208556" y="2345573"/>
            <a:ext cx="1620958" cy="92333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↓pH</a:t>
            </a:r>
          </a:p>
        </p:txBody>
      </p:sp>
      <p:pic>
        <p:nvPicPr>
          <p:cNvPr id="18" name="Graphic 17" descr="Arrow: Slight curve with solid fill">
            <a:extLst>
              <a:ext uri="{FF2B5EF4-FFF2-40B4-BE49-F238E27FC236}">
                <a16:creationId xmlns:a16="http://schemas.microsoft.com/office/drawing/2014/main" id="{21C92061-C7B9-4A10-B2A6-8FA2AF34DD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716719">
            <a:off x="1484349" y="3026100"/>
            <a:ext cx="1509483" cy="1565400"/>
          </a:xfrm>
          <a:prstGeom prst="rect">
            <a:avLst/>
          </a:prstGeom>
        </p:spPr>
      </p:pic>
      <p:pic>
        <p:nvPicPr>
          <p:cNvPr id="19" name="Graphic 18" descr="Arrow: Slight curve with solid fill">
            <a:extLst>
              <a:ext uri="{FF2B5EF4-FFF2-40B4-BE49-F238E27FC236}">
                <a16:creationId xmlns:a16="http://schemas.microsoft.com/office/drawing/2014/main" id="{CA5B892B-AB51-4837-8DE0-BFD073FFA1D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934024" flipV="1">
            <a:off x="3544652" y="2889608"/>
            <a:ext cx="1701126" cy="1474455"/>
          </a:xfrm>
          <a:prstGeom prst="rect">
            <a:avLst/>
          </a:prstGeom>
        </p:spPr>
      </p:pic>
      <p:sp>
        <p:nvSpPr>
          <p:cNvPr id="20" name="Rectangle 19">
            <a:extLst>
              <a:ext uri="{FF2B5EF4-FFF2-40B4-BE49-F238E27FC236}">
                <a16:creationId xmlns:a16="http://schemas.microsoft.com/office/drawing/2014/main" id="{E0050EE1-28E1-424D-9F01-68D4FAA844A3}"/>
              </a:ext>
            </a:extLst>
          </p:cNvPr>
          <p:cNvSpPr/>
          <p:nvPr/>
        </p:nvSpPr>
        <p:spPr>
          <a:xfrm>
            <a:off x="4504939" y="5277849"/>
            <a:ext cx="3881073" cy="1446550"/>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No gills or incomplete</a:t>
            </a:r>
          </a:p>
        </p:txBody>
      </p:sp>
      <p:pic>
        <p:nvPicPr>
          <p:cNvPr id="21" name="Graphic 20" descr="Arrow: Slight curve with solid fill">
            <a:extLst>
              <a:ext uri="{FF2B5EF4-FFF2-40B4-BE49-F238E27FC236}">
                <a16:creationId xmlns:a16="http://schemas.microsoft.com/office/drawing/2014/main" id="{41A8757C-C3B1-4913-A890-420D2181C5F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494288" flipV="1">
            <a:off x="7817386" y="2644007"/>
            <a:ext cx="1576642" cy="1366558"/>
          </a:xfrm>
          <a:prstGeom prst="rect">
            <a:avLst/>
          </a:prstGeom>
        </p:spPr>
      </p:pic>
      <p:sp>
        <p:nvSpPr>
          <p:cNvPr id="22" name="Rectangle 21">
            <a:extLst>
              <a:ext uri="{FF2B5EF4-FFF2-40B4-BE49-F238E27FC236}">
                <a16:creationId xmlns:a16="http://schemas.microsoft.com/office/drawing/2014/main" id="{06E7BF32-A513-4290-A68E-624B0A592DB9}"/>
              </a:ext>
            </a:extLst>
          </p:cNvPr>
          <p:cNvSpPr/>
          <p:nvPr/>
        </p:nvSpPr>
        <p:spPr>
          <a:xfrm>
            <a:off x="5252462" y="2397543"/>
            <a:ext cx="2707515" cy="1446550"/>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Cellular H</a:t>
            </a:r>
            <a:r>
              <a:rPr kumimoji="0" lang="en-US" sz="4400" b="1" i="0" u="none" strike="noStrike" kern="1200" cap="none" spc="0" normalizeH="0" baseline="3000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a:t>
            </a:r>
            <a:r>
              <a:rPr kumimoji="0" lang="en-US" sz="4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 removal</a:t>
            </a:r>
          </a:p>
        </p:txBody>
      </p:sp>
      <p:pic>
        <p:nvPicPr>
          <p:cNvPr id="23" name="Graphic 22" descr="Arrow: Slight curve with solid fill">
            <a:extLst>
              <a:ext uri="{FF2B5EF4-FFF2-40B4-BE49-F238E27FC236}">
                <a16:creationId xmlns:a16="http://schemas.microsoft.com/office/drawing/2014/main" id="{DC31D752-582B-4BE0-8351-14EC1A712BB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496285">
            <a:off x="3495572" y="5015518"/>
            <a:ext cx="1701126" cy="1449596"/>
          </a:xfrm>
          <a:prstGeom prst="rect">
            <a:avLst/>
          </a:prstGeom>
        </p:spPr>
      </p:pic>
      <p:sp>
        <p:nvSpPr>
          <p:cNvPr id="24" name="Rectangle 23">
            <a:extLst>
              <a:ext uri="{FF2B5EF4-FFF2-40B4-BE49-F238E27FC236}">
                <a16:creationId xmlns:a16="http://schemas.microsoft.com/office/drawing/2014/main" id="{E9597F08-EE18-4FC4-985B-553A72EEC320}"/>
              </a:ext>
            </a:extLst>
          </p:cNvPr>
          <p:cNvSpPr/>
          <p:nvPr/>
        </p:nvSpPr>
        <p:spPr>
          <a:xfrm>
            <a:off x="6009105" y="4935812"/>
            <a:ext cx="3534117"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endParaRPr>
          </a:p>
        </p:txBody>
      </p:sp>
      <p:pic>
        <p:nvPicPr>
          <p:cNvPr id="26" name="Graphic 25" descr="Arrow: Slight curve with solid fill">
            <a:extLst>
              <a:ext uri="{FF2B5EF4-FFF2-40B4-BE49-F238E27FC236}">
                <a16:creationId xmlns:a16="http://schemas.microsoft.com/office/drawing/2014/main" id="{E901C152-E370-4F43-A738-7172841D2B9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637100">
            <a:off x="7709381" y="4653526"/>
            <a:ext cx="1353262" cy="1449596"/>
          </a:xfrm>
          <a:prstGeom prst="rect">
            <a:avLst/>
          </a:prstGeom>
        </p:spPr>
      </p:pic>
      <p:sp>
        <p:nvSpPr>
          <p:cNvPr id="27" name="Rectangle 26">
            <a:extLst>
              <a:ext uri="{FF2B5EF4-FFF2-40B4-BE49-F238E27FC236}">
                <a16:creationId xmlns:a16="http://schemas.microsoft.com/office/drawing/2014/main" id="{C2ADFFE0-F70D-4A48-89FC-96A366D38716}"/>
              </a:ext>
            </a:extLst>
          </p:cNvPr>
          <p:cNvSpPr/>
          <p:nvPr/>
        </p:nvSpPr>
        <p:spPr>
          <a:xfrm>
            <a:off x="8477911" y="3405218"/>
            <a:ext cx="3810027" cy="1754326"/>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w="12700" cmpd="sng">
                  <a:solidFill>
                    <a:srgbClr val="4472C4">
                      <a:lumMod val="50000"/>
                    </a:srgbClr>
                  </a:solidFill>
                  <a:prstDash val="solid"/>
                </a:ln>
                <a:gradFill>
                  <a:gsLst>
                    <a:gs pos="0">
                      <a:srgbClr val="FFC000"/>
                    </a:gs>
                    <a:gs pos="4000">
                      <a:srgbClr val="FFC000">
                        <a:lumMod val="60000"/>
                        <a:lumOff val="40000"/>
                      </a:srgbClr>
                    </a:gs>
                    <a:gs pos="87000">
                      <a:srgbClr val="FFC000">
                        <a:lumMod val="20000"/>
                        <a:lumOff val="80000"/>
                      </a:srgbClr>
                    </a:gs>
                  </a:gsLst>
                  <a:lin ang="5400000"/>
                </a:gradFill>
                <a:effectLst/>
                <a:uLnTx/>
                <a:uFillTx/>
                <a:latin typeface="Calibri" panose="020F0502020204030204"/>
                <a:ea typeface="+mn-ea"/>
                <a:cs typeface="+mn-cs"/>
              </a:rPr>
              <a:t>Greater sensitivity?</a:t>
            </a:r>
          </a:p>
        </p:txBody>
      </p:sp>
      <p:pic>
        <p:nvPicPr>
          <p:cNvPr id="5" name="Picture 4" descr="A picture containing indoor&#10;&#10;Description automatically generated">
            <a:extLst>
              <a:ext uri="{FF2B5EF4-FFF2-40B4-BE49-F238E27FC236}">
                <a16:creationId xmlns:a16="http://schemas.microsoft.com/office/drawing/2014/main" id="{ED014354-7BCB-4C79-B36E-FF6334A71D57}"/>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imgEffect>
                    <a14:imgEffect>
                      <a14:brightnessContrast bright="20000" contrast="20000"/>
                    </a14:imgEffect>
                  </a14:imgLayer>
                </a14:imgProps>
              </a:ext>
              <a:ext uri="{28A0092B-C50C-407E-A947-70E740481C1C}">
                <a14:useLocalDpi xmlns:a14="http://schemas.microsoft.com/office/drawing/2010/main" val="0"/>
              </a:ext>
            </a:extLst>
          </a:blip>
          <a:srcRect l="27661" r="28490" b="29116"/>
          <a:stretch/>
        </p:blipFill>
        <p:spPr>
          <a:xfrm rot="12577467">
            <a:off x="1587580" y="4406727"/>
            <a:ext cx="1566398" cy="1582591"/>
          </a:xfrm>
          <a:prstGeom prst="rect">
            <a:avLst/>
          </a:prstGeom>
        </p:spPr>
      </p:pic>
      <p:pic>
        <p:nvPicPr>
          <p:cNvPr id="28" name="Picture 27">
            <a:extLst>
              <a:ext uri="{FF2B5EF4-FFF2-40B4-BE49-F238E27FC236}">
                <a16:creationId xmlns:a16="http://schemas.microsoft.com/office/drawing/2014/main" id="{F9EA8DCE-EA31-469D-BB4C-6D3D20E28A7D}"/>
              </a:ext>
            </a:extLst>
          </p:cNvPr>
          <p:cNvPicPr>
            <a:picLocks noChangeAspect="1"/>
          </p:cNvPicPr>
          <p:nvPr/>
        </p:nvPicPr>
        <p:blipFill rotWithShape="1">
          <a:blip r:embed="rId6" cstate="print">
            <a:extLst>
              <a:ext uri="{BEBA8EAE-BF5A-486C-A8C5-ECC9F3942E4B}">
                <a14:imgProps xmlns:a14="http://schemas.microsoft.com/office/drawing/2010/main">
                  <a14:imgLayer r:embed="rId7">
                    <a14:imgEffect>
                      <a14:backgroundRemoval t="20308" b="91077" l="6466" r="97101">
                        <a14:foregroundMark x1="9810" y1="46769" x2="6577" y2="66154"/>
                        <a14:foregroundMark x1="6577" y1="66154" x2="13601" y2="70769"/>
                        <a14:foregroundMark x1="13601" y1="70769" x2="12040" y2="48308"/>
                        <a14:foregroundMark x1="12040" y1="48308" x2="10368" y2="46769"/>
                        <a14:foregroundMark x1="87068" y1="41231" x2="92977" y2="23692"/>
                        <a14:foregroundMark x1="92977" y1="23692" x2="95987" y2="44308"/>
                        <a14:foregroundMark x1="95987" y1="44308" x2="88071" y2="51692"/>
                        <a14:foregroundMark x1="88071" y1="51692" x2="87514" y2="50154"/>
                        <a14:foregroundMark x1="91973" y1="26154" x2="97101" y2="41846"/>
                        <a14:foregroundMark x1="97101" y1="41846" x2="93980" y2="52000"/>
                        <a14:foregroundMark x1="86511" y1="43077" x2="91416" y2="25231"/>
                        <a14:foregroundMark x1="91416" y1="25231" x2="92419" y2="23077"/>
                        <a14:foregroundMark x1="23077" y1="44615" x2="32887" y2="42462"/>
                        <a14:foregroundMark x1="32887" y1="42462" x2="58082" y2="44000"/>
                        <a14:foregroundMark x1="58082" y1="44000" x2="69677" y2="43077"/>
                        <a14:foregroundMark x1="69677" y1="43077" x2="78707" y2="44308"/>
                        <a14:foregroundMark x1="78707" y1="44308" x2="83946" y2="43692"/>
                        <a14:foregroundMark x1="30881" y1="68000" x2="47492" y2="68615"/>
                        <a14:foregroundMark x1="47492" y1="68615" x2="49944" y2="68000"/>
                        <a14:foregroundMark x1="35117" y1="68615" x2="50502" y2="71077"/>
                        <a14:foregroundMark x1="50502" y1="71077" x2="53735" y2="68615"/>
                        <a14:foregroundMark x1="40803" y1="76308" x2="78818" y2="56308"/>
                        <a14:foregroundMark x1="54849" y1="74462" x2="69119" y2="71692"/>
                        <a14:foregroundMark x1="69119" y1="71692" x2="82720" y2="54769"/>
                        <a14:foregroundMark x1="82634" y1="55000" x2="86511" y2="44615"/>
                        <a14:foregroundMark x1="46042" y1="74154" x2="53177" y2="76000"/>
                        <a14:foregroundMark x1="53177" y1="76000" x2="56299" y2="75077"/>
                        <a14:foregroundMark x1="32664" y1="68000" x2="41137" y2="73538"/>
                        <a14:foregroundMark x1="83835" y1="44000" x2="88517" y2="38154"/>
                        <a14:foregroundMark x1="84062" y1="53876" x2="88183" y2="48923"/>
                        <a14:foregroundMark x1="81271" y1="57231" x2="82494" y2="55761"/>
                        <a14:foregroundMark x1="85507" y1="52615" x2="88852" y2="50769"/>
                        <a14:backgroundMark x1="82609" y1="60000" x2="82609" y2="60000"/>
                        <a14:backgroundMark x1="81717" y1="60000" x2="83278" y2="58154"/>
                      </a14:backgroundRemoval>
                    </a14:imgEffect>
                    <a14:imgEffect>
                      <a14:saturation sat="66000"/>
                    </a14:imgEffect>
                  </a14:imgLayer>
                </a14:imgProps>
              </a:ext>
              <a:ext uri="{28A0092B-C50C-407E-A947-70E740481C1C}">
                <a14:useLocalDpi xmlns:a14="http://schemas.microsoft.com/office/drawing/2010/main" val="0"/>
              </a:ext>
            </a:extLst>
          </a:blip>
          <a:srcRect t="11827"/>
          <a:stretch/>
        </p:blipFill>
        <p:spPr>
          <a:xfrm>
            <a:off x="2975065" y="4034652"/>
            <a:ext cx="3788353" cy="1211429"/>
          </a:xfrm>
          <a:prstGeom prst="rect">
            <a:avLst/>
          </a:prstGeom>
          <a:ln>
            <a:noFill/>
          </a:ln>
        </p:spPr>
      </p:pic>
    </p:spTree>
    <p:extLst>
      <p:ext uri="{BB962C8B-B14F-4D97-AF65-F5344CB8AC3E}">
        <p14:creationId xmlns:p14="http://schemas.microsoft.com/office/powerpoint/2010/main" val="3528156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C4E84-83FF-459F-8C71-BA376FCFC32F}"/>
              </a:ext>
            </a:extLst>
          </p:cNvPr>
          <p:cNvSpPr>
            <a:spLocks noGrp="1"/>
          </p:cNvSpPr>
          <p:nvPr>
            <p:ph type="title"/>
          </p:nvPr>
        </p:nvSpPr>
        <p:spPr>
          <a:xfrm>
            <a:off x="609600" y="365125"/>
            <a:ext cx="11074400" cy="1325563"/>
          </a:xfrm>
        </p:spPr>
        <p:txBody>
          <a:bodyPr>
            <a:normAutofit/>
          </a:bodyPr>
          <a:lstStyle/>
          <a:p>
            <a:r>
              <a:rPr lang="en-US" sz="3700" b="1" dirty="0"/>
              <a:t>Chapter 3: </a:t>
            </a:r>
            <a:r>
              <a:rPr lang="en-US" sz="3700" dirty="0" err="1"/>
              <a:t>Ionoregulatory</a:t>
            </a:r>
            <a:r>
              <a:rPr lang="en-US" sz="3700" dirty="0"/>
              <a:t> responses to seawater acidification and temperature </a:t>
            </a:r>
            <a:r>
              <a:rPr lang="en-US" sz="3700" b="1" dirty="0"/>
              <a:t> </a:t>
            </a:r>
          </a:p>
        </p:txBody>
      </p:sp>
      <p:sp>
        <p:nvSpPr>
          <p:cNvPr id="3" name="Content Placeholder 2">
            <a:extLst>
              <a:ext uri="{FF2B5EF4-FFF2-40B4-BE49-F238E27FC236}">
                <a16:creationId xmlns:a16="http://schemas.microsoft.com/office/drawing/2014/main" id="{09DA838C-0CEB-A935-F0C3-DE9FD14CB4DB}"/>
              </a:ext>
            </a:extLst>
          </p:cNvPr>
          <p:cNvSpPr>
            <a:spLocks noGrp="1"/>
          </p:cNvSpPr>
          <p:nvPr>
            <p:ph idx="1"/>
          </p:nvPr>
        </p:nvSpPr>
        <p:spPr>
          <a:xfrm>
            <a:off x="499200" y="3757818"/>
            <a:ext cx="4060759" cy="1133281"/>
          </a:xfrm>
        </p:spPr>
        <p:txBody>
          <a:bodyPr/>
          <a:lstStyle/>
          <a:p>
            <a:pPr marL="0" indent="0">
              <a:buNone/>
            </a:pPr>
            <a:r>
              <a:rPr lang="en-US" dirty="0"/>
              <a:t>What is an ionocyte? </a:t>
            </a:r>
          </a:p>
        </p:txBody>
      </p:sp>
      <p:sp>
        <p:nvSpPr>
          <p:cNvPr id="5" name="TextBox 4">
            <a:extLst>
              <a:ext uri="{FF2B5EF4-FFF2-40B4-BE49-F238E27FC236}">
                <a16:creationId xmlns:a16="http://schemas.microsoft.com/office/drawing/2014/main" id="{BE205BA5-5CA0-FE1F-ADC1-3B393110CA23}"/>
              </a:ext>
            </a:extLst>
          </p:cNvPr>
          <p:cNvSpPr txBox="1"/>
          <p:nvPr/>
        </p:nvSpPr>
        <p:spPr>
          <a:xfrm>
            <a:off x="7020560" y="6460649"/>
            <a:ext cx="2901756" cy="369332"/>
          </a:xfrm>
          <a:prstGeom prst="rect">
            <a:avLst/>
          </a:prstGeom>
          <a:noFill/>
        </p:spPr>
        <p:txBody>
          <a:bodyPr wrap="none" rtlCol="0">
            <a:spAutoFit/>
          </a:bodyPr>
          <a:lstStyle/>
          <a:p>
            <a:r>
              <a:rPr lang="en-US" dirty="0"/>
              <a:t>Atlantic silverside embryo</a:t>
            </a:r>
          </a:p>
        </p:txBody>
      </p:sp>
      <p:pic>
        <p:nvPicPr>
          <p:cNvPr id="20" name="Picture 19" descr="A close-up of a human eye&#10;&#10;Description automatically generated with low confidence">
            <a:extLst>
              <a:ext uri="{FF2B5EF4-FFF2-40B4-BE49-F238E27FC236}">
                <a16:creationId xmlns:a16="http://schemas.microsoft.com/office/drawing/2014/main" id="{8231B861-BD6E-C874-0823-498C0DBE9B68}"/>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rcRect l="4900" t="234" r="1715" b="-72"/>
          <a:stretch/>
        </p:blipFill>
        <p:spPr>
          <a:xfrm>
            <a:off x="5919220" y="1689743"/>
            <a:ext cx="5076729" cy="4770905"/>
          </a:xfrm>
          <a:prstGeom prst="rect">
            <a:avLst/>
          </a:prstGeom>
          <a:ln w="28575">
            <a:solidFill>
              <a:schemeClr val="accent1"/>
            </a:solidFill>
          </a:ln>
        </p:spPr>
      </p:pic>
    </p:spTree>
    <p:extLst>
      <p:ext uri="{BB962C8B-B14F-4D97-AF65-F5344CB8AC3E}">
        <p14:creationId xmlns:p14="http://schemas.microsoft.com/office/powerpoint/2010/main" val="9531208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C4E84-83FF-459F-8C71-BA376FCFC32F}"/>
              </a:ext>
            </a:extLst>
          </p:cNvPr>
          <p:cNvSpPr>
            <a:spLocks noGrp="1"/>
          </p:cNvSpPr>
          <p:nvPr>
            <p:ph type="title"/>
          </p:nvPr>
        </p:nvSpPr>
        <p:spPr>
          <a:xfrm>
            <a:off x="609600" y="365125"/>
            <a:ext cx="11074400" cy="1325563"/>
          </a:xfrm>
        </p:spPr>
        <p:txBody>
          <a:bodyPr>
            <a:normAutofit/>
          </a:bodyPr>
          <a:lstStyle/>
          <a:p>
            <a:r>
              <a:rPr lang="en-US" sz="3700" b="1" dirty="0"/>
              <a:t>Chapter 3: </a:t>
            </a:r>
            <a:r>
              <a:rPr lang="en-US" sz="3700" dirty="0" err="1"/>
              <a:t>Ionoregulatory</a:t>
            </a:r>
            <a:r>
              <a:rPr lang="en-US" sz="3700" dirty="0"/>
              <a:t> responses to seawater acidification and temperature </a:t>
            </a:r>
            <a:r>
              <a:rPr lang="en-US" sz="3700" b="1" dirty="0"/>
              <a:t> </a:t>
            </a:r>
          </a:p>
        </p:txBody>
      </p:sp>
      <p:pic>
        <p:nvPicPr>
          <p:cNvPr id="4" name="Picture 3" descr="A close-up of a human eye&#10;&#10;Description automatically generated with low confidence">
            <a:extLst>
              <a:ext uri="{FF2B5EF4-FFF2-40B4-BE49-F238E27FC236}">
                <a16:creationId xmlns:a16="http://schemas.microsoft.com/office/drawing/2014/main" id="{03DFA24F-407C-29F2-5238-9579233AAEEC}"/>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l="17003" t="24463" r="25222" b="24859"/>
          <a:stretch/>
        </p:blipFill>
        <p:spPr>
          <a:xfrm>
            <a:off x="5303520" y="2773706"/>
            <a:ext cx="4541520" cy="3501743"/>
          </a:xfrm>
          <a:prstGeom prst="rect">
            <a:avLst/>
          </a:prstGeom>
        </p:spPr>
      </p:pic>
      <p:sp>
        <p:nvSpPr>
          <p:cNvPr id="5" name="TextBox 4">
            <a:extLst>
              <a:ext uri="{FF2B5EF4-FFF2-40B4-BE49-F238E27FC236}">
                <a16:creationId xmlns:a16="http://schemas.microsoft.com/office/drawing/2014/main" id="{BE205BA5-5CA0-FE1F-ADC1-3B393110CA23}"/>
              </a:ext>
            </a:extLst>
          </p:cNvPr>
          <p:cNvSpPr txBox="1"/>
          <p:nvPr/>
        </p:nvSpPr>
        <p:spPr>
          <a:xfrm>
            <a:off x="6238999" y="6308209"/>
            <a:ext cx="2901756" cy="369332"/>
          </a:xfrm>
          <a:prstGeom prst="rect">
            <a:avLst/>
          </a:prstGeom>
          <a:noFill/>
        </p:spPr>
        <p:txBody>
          <a:bodyPr wrap="none" rtlCol="0">
            <a:spAutoFit/>
          </a:bodyPr>
          <a:lstStyle/>
          <a:p>
            <a:r>
              <a:rPr lang="en-US" dirty="0"/>
              <a:t>Atlantic silverside embryo</a:t>
            </a:r>
          </a:p>
        </p:txBody>
      </p:sp>
      <p:sp>
        <p:nvSpPr>
          <p:cNvPr id="6" name="TextBox 5">
            <a:extLst>
              <a:ext uri="{FF2B5EF4-FFF2-40B4-BE49-F238E27FC236}">
                <a16:creationId xmlns:a16="http://schemas.microsoft.com/office/drawing/2014/main" id="{154256AC-F463-5630-A726-15C59D693609}"/>
              </a:ext>
            </a:extLst>
          </p:cNvPr>
          <p:cNvSpPr txBox="1"/>
          <p:nvPr/>
        </p:nvSpPr>
        <p:spPr>
          <a:xfrm>
            <a:off x="4277360" y="2219708"/>
            <a:ext cx="1645920" cy="369332"/>
          </a:xfrm>
          <a:prstGeom prst="rect">
            <a:avLst/>
          </a:prstGeom>
          <a:noFill/>
        </p:spPr>
        <p:txBody>
          <a:bodyPr wrap="square" rtlCol="0">
            <a:spAutoFit/>
          </a:bodyPr>
          <a:lstStyle/>
          <a:p>
            <a:r>
              <a:rPr lang="en-US" b="1" dirty="0"/>
              <a:t>Pigment</a:t>
            </a:r>
          </a:p>
        </p:txBody>
      </p:sp>
      <p:sp>
        <p:nvSpPr>
          <p:cNvPr id="7" name="TextBox 6">
            <a:extLst>
              <a:ext uri="{FF2B5EF4-FFF2-40B4-BE49-F238E27FC236}">
                <a16:creationId xmlns:a16="http://schemas.microsoft.com/office/drawing/2014/main" id="{A7156945-93B5-1F7E-315E-8F5489CF5480}"/>
              </a:ext>
            </a:extLst>
          </p:cNvPr>
          <p:cNvSpPr txBox="1"/>
          <p:nvPr/>
        </p:nvSpPr>
        <p:spPr>
          <a:xfrm>
            <a:off x="7574280" y="1826777"/>
            <a:ext cx="1645920" cy="646331"/>
          </a:xfrm>
          <a:prstGeom prst="rect">
            <a:avLst/>
          </a:prstGeom>
          <a:noFill/>
        </p:spPr>
        <p:txBody>
          <a:bodyPr wrap="square" rtlCol="0">
            <a:spAutoFit/>
          </a:bodyPr>
          <a:lstStyle/>
          <a:p>
            <a:r>
              <a:rPr lang="en-US" b="1" dirty="0"/>
              <a:t>Ionocytes (purple)</a:t>
            </a:r>
          </a:p>
        </p:txBody>
      </p:sp>
      <p:sp>
        <p:nvSpPr>
          <p:cNvPr id="8" name="TextBox 7">
            <a:extLst>
              <a:ext uri="{FF2B5EF4-FFF2-40B4-BE49-F238E27FC236}">
                <a16:creationId xmlns:a16="http://schemas.microsoft.com/office/drawing/2014/main" id="{9B81D20D-BD09-7C76-4221-C5BFBA5AC029}"/>
              </a:ext>
            </a:extLst>
          </p:cNvPr>
          <p:cNvSpPr txBox="1"/>
          <p:nvPr/>
        </p:nvSpPr>
        <p:spPr>
          <a:xfrm>
            <a:off x="4277360" y="5141010"/>
            <a:ext cx="1645920" cy="369332"/>
          </a:xfrm>
          <a:prstGeom prst="rect">
            <a:avLst/>
          </a:prstGeom>
          <a:noFill/>
        </p:spPr>
        <p:txBody>
          <a:bodyPr wrap="square" rtlCol="0">
            <a:spAutoFit/>
          </a:bodyPr>
          <a:lstStyle/>
          <a:p>
            <a:r>
              <a:rPr lang="en-US" b="1" dirty="0"/>
              <a:t>Eye</a:t>
            </a:r>
          </a:p>
        </p:txBody>
      </p:sp>
      <p:sp>
        <p:nvSpPr>
          <p:cNvPr id="9" name="Arrow: Right 8">
            <a:extLst>
              <a:ext uri="{FF2B5EF4-FFF2-40B4-BE49-F238E27FC236}">
                <a16:creationId xmlns:a16="http://schemas.microsoft.com/office/drawing/2014/main" id="{A7C1FA67-4330-4677-D039-1E9A04F10B0A}"/>
              </a:ext>
            </a:extLst>
          </p:cNvPr>
          <p:cNvSpPr/>
          <p:nvPr/>
        </p:nvSpPr>
        <p:spPr>
          <a:xfrm rot="2418157">
            <a:off x="4972896" y="2649331"/>
            <a:ext cx="494711" cy="3258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374F40AD-F92F-BA70-43FB-1641ACE9694F}"/>
              </a:ext>
            </a:extLst>
          </p:cNvPr>
          <p:cNvSpPr/>
          <p:nvPr/>
        </p:nvSpPr>
        <p:spPr>
          <a:xfrm rot="6756380">
            <a:off x="7045580" y="2325126"/>
            <a:ext cx="700556" cy="3452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7EC21D95-1C21-D56F-DC96-4110B969532E}"/>
              </a:ext>
            </a:extLst>
          </p:cNvPr>
          <p:cNvSpPr/>
          <p:nvPr/>
        </p:nvSpPr>
        <p:spPr>
          <a:xfrm rot="6224091">
            <a:off x="7656328" y="2616863"/>
            <a:ext cx="634729" cy="3452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D083D331-0F7E-51F0-3879-E03F29AC1774}"/>
              </a:ext>
            </a:extLst>
          </p:cNvPr>
          <p:cNvSpPr/>
          <p:nvPr/>
        </p:nvSpPr>
        <p:spPr>
          <a:xfrm rot="4623831">
            <a:off x="8196708" y="2578967"/>
            <a:ext cx="675315" cy="3894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4C54880A-EFBF-A3BF-790B-A9C82B448F21}"/>
              </a:ext>
            </a:extLst>
          </p:cNvPr>
          <p:cNvSpPr/>
          <p:nvPr/>
        </p:nvSpPr>
        <p:spPr>
          <a:xfrm rot="21301965">
            <a:off x="4911009" y="5133657"/>
            <a:ext cx="845200" cy="3149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62E957D1-4D21-DDB3-3B7D-9F14ECE27218}"/>
              </a:ext>
            </a:extLst>
          </p:cNvPr>
          <p:cNvSpPr txBox="1"/>
          <p:nvPr/>
        </p:nvSpPr>
        <p:spPr>
          <a:xfrm>
            <a:off x="10383633" y="3816094"/>
            <a:ext cx="1645920" cy="646331"/>
          </a:xfrm>
          <a:prstGeom prst="rect">
            <a:avLst/>
          </a:prstGeom>
          <a:noFill/>
        </p:spPr>
        <p:txBody>
          <a:bodyPr wrap="square" rtlCol="0">
            <a:spAutoFit/>
          </a:bodyPr>
          <a:lstStyle/>
          <a:p>
            <a:r>
              <a:rPr lang="en-US" b="1" dirty="0"/>
              <a:t>Ionocytes on yolk sac</a:t>
            </a:r>
          </a:p>
        </p:txBody>
      </p:sp>
      <p:sp>
        <p:nvSpPr>
          <p:cNvPr id="15" name="Arrow: Right 14">
            <a:extLst>
              <a:ext uri="{FF2B5EF4-FFF2-40B4-BE49-F238E27FC236}">
                <a16:creationId xmlns:a16="http://schemas.microsoft.com/office/drawing/2014/main" id="{51BAE913-3F97-6AF6-6351-D516B271C8AB}"/>
              </a:ext>
            </a:extLst>
          </p:cNvPr>
          <p:cNvSpPr/>
          <p:nvPr/>
        </p:nvSpPr>
        <p:spPr>
          <a:xfrm rot="11549454">
            <a:off x="9594412" y="3817084"/>
            <a:ext cx="756051" cy="3894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80DC638C-5F8B-0795-E458-069A9B8A3AB0}"/>
              </a:ext>
            </a:extLst>
          </p:cNvPr>
          <p:cNvSpPr/>
          <p:nvPr/>
        </p:nvSpPr>
        <p:spPr>
          <a:xfrm rot="9976796">
            <a:off x="9187035" y="4303341"/>
            <a:ext cx="1181027" cy="4052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156CE98-505E-CCD3-3231-4B96CB5E3141}"/>
              </a:ext>
            </a:extLst>
          </p:cNvPr>
          <p:cNvSpPr txBox="1"/>
          <p:nvPr/>
        </p:nvSpPr>
        <p:spPr>
          <a:xfrm>
            <a:off x="10650156" y="5325676"/>
            <a:ext cx="1645920" cy="646331"/>
          </a:xfrm>
          <a:prstGeom prst="rect">
            <a:avLst/>
          </a:prstGeom>
          <a:noFill/>
        </p:spPr>
        <p:txBody>
          <a:bodyPr wrap="square" rtlCol="0">
            <a:spAutoFit/>
          </a:bodyPr>
          <a:lstStyle/>
          <a:p>
            <a:r>
              <a:rPr lang="en-US" b="1" dirty="0"/>
              <a:t>Pigment and ionocytes</a:t>
            </a:r>
          </a:p>
        </p:txBody>
      </p:sp>
      <p:sp>
        <p:nvSpPr>
          <p:cNvPr id="18" name="Arrow: Right 17">
            <a:extLst>
              <a:ext uri="{FF2B5EF4-FFF2-40B4-BE49-F238E27FC236}">
                <a16:creationId xmlns:a16="http://schemas.microsoft.com/office/drawing/2014/main" id="{117A49AE-B37B-20FE-CC95-8C9681FC445E}"/>
              </a:ext>
            </a:extLst>
          </p:cNvPr>
          <p:cNvSpPr/>
          <p:nvPr/>
        </p:nvSpPr>
        <p:spPr>
          <a:xfrm rot="10346994">
            <a:off x="9748553" y="5683161"/>
            <a:ext cx="864405" cy="356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7F854D46-47B3-14CD-5EF6-BE8AB68ABC78}"/>
              </a:ext>
            </a:extLst>
          </p:cNvPr>
          <p:cNvSpPr/>
          <p:nvPr/>
        </p:nvSpPr>
        <p:spPr>
          <a:xfrm rot="10800000">
            <a:off x="8799751" y="5346727"/>
            <a:ext cx="1788850" cy="356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ontent Placeholder 2">
            <a:extLst>
              <a:ext uri="{FF2B5EF4-FFF2-40B4-BE49-F238E27FC236}">
                <a16:creationId xmlns:a16="http://schemas.microsoft.com/office/drawing/2014/main" id="{38D4A140-9E5F-3D24-9C52-35F33097BFAE}"/>
              </a:ext>
            </a:extLst>
          </p:cNvPr>
          <p:cNvSpPr txBox="1">
            <a:spLocks/>
          </p:cNvSpPr>
          <p:nvPr/>
        </p:nvSpPr>
        <p:spPr>
          <a:xfrm>
            <a:off x="499200" y="2936016"/>
            <a:ext cx="4060759" cy="11332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t>What is an ionocyte? </a:t>
            </a:r>
            <a:endParaRPr lang="en-US" dirty="0"/>
          </a:p>
        </p:txBody>
      </p:sp>
      <p:sp>
        <p:nvSpPr>
          <p:cNvPr id="23" name="TextBox 22">
            <a:extLst>
              <a:ext uri="{FF2B5EF4-FFF2-40B4-BE49-F238E27FC236}">
                <a16:creationId xmlns:a16="http://schemas.microsoft.com/office/drawing/2014/main" id="{5B47058B-58E1-8B17-C415-EAA7E96B9379}"/>
              </a:ext>
            </a:extLst>
          </p:cNvPr>
          <p:cNvSpPr txBox="1"/>
          <p:nvPr/>
        </p:nvSpPr>
        <p:spPr>
          <a:xfrm>
            <a:off x="731861" y="3599686"/>
            <a:ext cx="2991269" cy="1938992"/>
          </a:xfrm>
          <a:prstGeom prst="rect">
            <a:avLst/>
          </a:prstGeom>
          <a:solidFill>
            <a:schemeClr val="accent1">
              <a:lumMod val="50000"/>
            </a:schemeClr>
          </a:solidFill>
          <a:ln w="28575">
            <a:solidFill>
              <a:srgbClr val="00B050"/>
            </a:solidFill>
          </a:ln>
          <a:effectLst>
            <a:outerShdw blurRad="50800" dist="38100" dir="2700000" algn="tl" rotWithShape="0">
              <a:prstClr val="black">
                <a:alpha val="40000"/>
              </a:prstClr>
            </a:outerShdw>
          </a:effectLst>
        </p:spPr>
        <p:txBody>
          <a:bodyPr wrap="square" rtlCol="0">
            <a:spAutoFit/>
          </a:bodyPr>
          <a:lstStyle/>
          <a:p>
            <a:r>
              <a:rPr lang="en-US" sz="2400" dirty="0"/>
              <a:t>Cells that </a:t>
            </a:r>
            <a:r>
              <a:rPr lang="en-US" sz="2400" b="1" dirty="0"/>
              <a:t>use energy </a:t>
            </a:r>
            <a:r>
              <a:rPr lang="en-US" sz="2400" dirty="0"/>
              <a:t>to transport ions and maintain internal conditions (salt and pH)</a:t>
            </a:r>
          </a:p>
        </p:txBody>
      </p:sp>
    </p:spTree>
    <p:extLst>
      <p:ext uri="{BB962C8B-B14F-4D97-AF65-F5344CB8AC3E}">
        <p14:creationId xmlns:p14="http://schemas.microsoft.com/office/powerpoint/2010/main" val="31822035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5C4E871-B1D8-A7E5-92D3-0E5B3514A0FE}"/>
              </a:ext>
            </a:extLst>
          </p:cNvPr>
          <p:cNvSpPr/>
          <p:nvPr/>
        </p:nvSpPr>
        <p:spPr>
          <a:xfrm>
            <a:off x="5681472" y="1269782"/>
            <a:ext cx="5913120" cy="4972522"/>
          </a:xfrm>
          <a:prstGeom prst="rect">
            <a:avLst/>
          </a:prstGeom>
          <a:solidFill>
            <a:schemeClr val="tx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337560" y="85235"/>
            <a:ext cx="5516880" cy="782320"/>
          </a:xfrm>
        </p:spPr>
        <p:txBody>
          <a:bodyPr/>
          <a:lstStyle/>
          <a:p>
            <a:r>
              <a:rPr lang="en-US" dirty="0"/>
              <a:t>Experimental Design</a:t>
            </a:r>
          </a:p>
        </p:txBody>
      </p:sp>
      <p:pic>
        <p:nvPicPr>
          <p:cNvPr id="3074" name="Picture 2" descr="Graphical user interface&#10;&#10;Description automatically generated">
            <a:extLst>
              <a:ext uri="{FF2B5EF4-FFF2-40B4-BE49-F238E27FC236}">
                <a16:creationId xmlns:a16="http://schemas.microsoft.com/office/drawing/2014/main" id="{0838EFA9-8108-401F-BF92-19F8F2E88B0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5539" t="8102" r="36205" b="9951"/>
          <a:stretch/>
        </p:blipFill>
        <p:spPr bwMode="auto">
          <a:xfrm>
            <a:off x="5902587" y="1389888"/>
            <a:ext cx="3180454" cy="468579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F4AD876-C745-7B6C-C833-51C07B3EB73B}"/>
              </a:ext>
            </a:extLst>
          </p:cNvPr>
          <p:cNvSpPr txBox="1"/>
          <p:nvPr/>
        </p:nvSpPr>
        <p:spPr>
          <a:xfrm>
            <a:off x="9135873" y="1751717"/>
            <a:ext cx="2011680" cy="707886"/>
          </a:xfrm>
          <a:prstGeom prst="rect">
            <a:avLst/>
          </a:prstGeom>
          <a:noFill/>
        </p:spPr>
        <p:txBody>
          <a:bodyPr wrap="square" rtlCol="0">
            <a:spAutoFit/>
          </a:bodyPr>
          <a:lstStyle/>
          <a:p>
            <a:r>
              <a:rPr lang="en-US" sz="2000" b="1" dirty="0">
                <a:solidFill>
                  <a:schemeClr val="tx2">
                    <a:lumMod val="10000"/>
                  </a:schemeClr>
                </a:solidFill>
              </a:rPr>
              <a:t>Embryos 1 day before hatch</a:t>
            </a:r>
          </a:p>
        </p:txBody>
      </p:sp>
      <p:sp>
        <p:nvSpPr>
          <p:cNvPr id="5" name="TextBox 4">
            <a:extLst>
              <a:ext uri="{FF2B5EF4-FFF2-40B4-BE49-F238E27FC236}">
                <a16:creationId xmlns:a16="http://schemas.microsoft.com/office/drawing/2014/main" id="{3BCE4726-C93E-B815-5083-5A73A30BC347}"/>
              </a:ext>
            </a:extLst>
          </p:cNvPr>
          <p:cNvSpPr txBox="1"/>
          <p:nvPr/>
        </p:nvSpPr>
        <p:spPr>
          <a:xfrm>
            <a:off x="9121648" y="3429000"/>
            <a:ext cx="2460752" cy="707886"/>
          </a:xfrm>
          <a:prstGeom prst="rect">
            <a:avLst/>
          </a:prstGeom>
          <a:noFill/>
        </p:spPr>
        <p:txBody>
          <a:bodyPr wrap="square" rtlCol="0">
            <a:spAutoFit/>
          </a:bodyPr>
          <a:lstStyle/>
          <a:p>
            <a:r>
              <a:rPr lang="en-US" sz="2000" b="1" dirty="0">
                <a:solidFill>
                  <a:schemeClr val="tx2">
                    <a:lumMod val="10000"/>
                  </a:schemeClr>
                </a:solidFill>
              </a:rPr>
              <a:t>Newly hatched larvae (hatchlings)</a:t>
            </a:r>
          </a:p>
        </p:txBody>
      </p:sp>
      <p:sp>
        <p:nvSpPr>
          <p:cNvPr id="6" name="TextBox 5">
            <a:extLst>
              <a:ext uri="{FF2B5EF4-FFF2-40B4-BE49-F238E27FC236}">
                <a16:creationId xmlns:a16="http://schemas.microsoft.com/office/drawing/2014/main" id="{D2876A6C-E5A2-0FD8-DF85-A599CF6FB570}"/>
              </a:ext>
            </a:extLst>
          </p:cNvPr>
          <p:cNvSpPr txBox="1"/>
          <p:nvPr/>
        </p:nvSpPr>
        <p:spPr>
          <a:xfrm>
            <a:off x="9133840" y="4880332"/>
            <a:ext cx="2426208" cy="707886"/>
          </a:xfrm>
          <a:prstGeom prst="rect">
            <a:avLst/>
          </a:prstGeom>
          <a:noFill/>
        </p:spPr>
        <p:txBody>
          <a:bodyPr wrap="square" rtlCol="0">
            <a:spAutoFit/>
          </a:bodyPr>
          <a:lstStyle/>
          <a:p>
            <a:r>
              <a:rPr lang="en-US" sz="2000" b="1" dirty="0">
                <a:solidFill>
                  <a:schemeClr val="tx2">
                    <a:lumMod val="10000"/>
                  </a:schemeClr>
                </a:solidFill>
              </a:rPr>
              <a:t>Larvae that are ~10 mm in length</a:t>
            </a:r>
          </a:p>
        </p:txBody>
      </p:sp>
      <p:sp>
        <p:nvSpPr>
          <p:cNvPr id="7" name="TextBox 6">
            <a:extLst>
              <a:ext uri="{FF2B5EF4-FFF2-40B4-BE49-F238E27FC236}">
                <a16:creationId xmlns:a16="http://schemas.microsoft.com/office/drawing/2014/main" id="{7AEA0C77-D567-EE9D-F156-D005E6C7323A}"/>
              </a:ext>
            </a:extLst>
          </p:cNvPr>
          <p:cNvSpPr txBox="1"/>
          <p:nvPr/>
        </p:nvSpPr>
        <p:spPr>
          <a:xfrm>
            <a:off x="875792" y="1817955"/>
            <a:ext cx="4358641" cy="3416320"/>
          </a:xfrm>
          <a:prstGeom prst="rect">
            <a:avLst/>
          </a:prstGeom>
          <a:noFill/>
        </p:spPr>
        <p:txBody>
          <a:bodyPr wrap="square" rtlCol="0">
            <a:spAutoFit/>
          </a:bodyPr>
          <a:lstStyle/>
          <a:p>
            <a:r>
              <a:rPr lang="en-US" sz="2400" dirty="0"/>
              <a:t>Four temperature treatments: 17, 20, 24, 28°C</a:t>
            </a:r>
          </a:p>
          <a:p>
            <a:endParaRPr lang="en-US" sz="2400" dirty="0"/>
          </a:p>
          <a:p>
            <a:r>
              <a:rPr lang="en-US" sz="2400" dirty="0"/>
              <a:t>Three CO</a:t>
            </a:r>
            <a:r>
              <a:rPr lang="en-US" sz="2400" baseline="-25000" dirty="0"/>
              <a:t>2</a:t>
            </a:r>
            <a:r>
              <a:rPr lang="en-US" sz="2400" dirty="0"/>
              <a:t> treatments: 400, 2200, and 4200 µatm</a:t>
            </a:r>
          </a:p>
          <a:p>
            <a:endParaRPr lang="en-US" sz="2400" dirty="0"/>
          </a:p>
          <a:p>
            <a:r>
              <a:rPr lang="en-US" sz="2400" dirty="0"/>
              <a:t>Embryos and hatchlings:  </a:t>
            </a:r>
            <a:r>
              <a:rPr lang="en-US" sz="2400" b="1" dirty="0"/>
              <a:t>same individuals from respirometry in Ch. 1</a:t>
            </a:r>
            <a:endParaRPr lang="en-US" sz="2400" dirty="0"/>
          </a:p>
        </p:txBody>
      </p:sp>
    </p:spTree>
    <p:extLst>
      <p:ext uri="{BB962C8B-B14F-4D97-AF65-F5344CB8AC3E}">
        <p14:creationId xmlns:p14="http://schemas.microsoft.com/office/powerpoint/2010/main" val="35753278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E51E8-3024-3F0C-15E7-4C022094B7BD}"/>
              </a:ext>
            </a:extLst>
          </p:cNvPr>
          <p:cNvSpPr>
            <a:spLocks noGrp="1"/>
          </p:cNvSpPr>
          <p:nvPr>
            <p:ph type="title"/>
          </p:nvPr>
        </p:nvSpPr>
        <p:spPr/>
        <p:txBody>
          <a:bodyPr/>
          <a:lstStyle/>
          <a:p>
            <a:r>
              <a:rPr lang="en-US" dirty="0"/>
              <a:t>Ionocyte density</a:t>
            </a:r>
          </a:p>
        </p:txBody>
      </p:sp>
      <p:sp>
        <p:nvSpPr>
          <p:cNvPr id="3" name="Content Placeholder 2">
            <a:extLst>
              <a:ext uri="{FF2B5EF4-FFF2-40B4-BE49-F238E27FC236}">
                <a16:creationId xmlns:a16="http://schemas.microsoft.com/office/drawing/2014/main" id="{FA836461-EEFA-5664-2AE8-58BD2DBFF7B3}"/>
              </a:ext>
            </a:extLst>
          </p:cNvPr>
          <p:cNvSpPr>
            <a:spLocks noGrp="1"/>
          </p:cNvSpPr>
          <p:nvPr>
            <p:ph idx="1"/>
          </p:nvPr>
        </p:nvSpPr>
        <p:spPr>
          <a:xfrm>
            <a:off x="838200" y="2143759"/>
            <a:ext cx="4688318" cy="4033203"/>
          </a:xfrm>
        </p:spPr>
        <p:txBody>
          <a:bodyPr/>
          <a:lstStyle/>
          <a:p>
            <a:pPr marL="0" indent="0">
              <a:buNone/>
            </a:pPr>
            <a:r>
              <a:rPr lang="en-US" dirty="0"/>
              <a:t>Density = # ionocytes/area</a:t>
            </a:r>
          </a:p>
          <a:p>
            <a:pPr marL="0" indent="0">
              <a:buNone/>
            </a:pPr>
            <a:endParaRPr lang="en-US" dirty="0"/>
          </a:p>
          <a:p>
            <a:pPr marL="0" indent="0">
              <a:buNone/>
            </a:pPr>
            <a:r>
              <a:rPr lang="en-US" dirty="0"/>
              <a:t>Higher density suggests </a:t>
            </a:r>
            <a:r>
              <a:rPr lang="en-US" b="1" dirty="0"/>
              <a:t>greater capacity for pH regulation</a:t>
            </a:r>
          </a:p>
          <a:p>
            <a:pPr marL="0" indent="0">
              <a:buNone/>
            </a:pPr>
            <a:endParaRPr lang="en-US" dirty="0"/>
          </a:p>
          <a:p>
            <a:pPr marL="0" indent="0">
              <a:buNone/>
            </a:pPr>
            <a:r>
              <a:rPr lang="en-US" dirty="0"/>
              <a:t>Embryos: Analyzed yolk sac separately</a:t>
            </a:r>
          </a:p>
        </p:txBody>
      </p:sp>
      <p:pic>
        <p:nvPicPr>
          <p:cNvPr id="4" name="Picture 3">
            <a:extLst>
              <a:ext uri="{FF2B5EF4-FFF2-40B4-BE49-F238E27FC236}">
                <a16:creationId xmlns:a16="http://schemas.microsoft.com/office/drawing/2014/main" id="{1ACAF9D2-9C5A-AD92-9415-A1E99D927A7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0825" t="8920" r="4346"/>
          <a:stretch/>
        </p:blipFill>
        <p:spPr>
          <a:xfrm>
            <a:off x="5835905" y="1027906"/>
            <a:ext cx="5378110" cy="4998343"/>
          </a:xfrm>
          <a:prstGeom prst="rect">
            <a:avLst/>
          </a:prstGeom>
        </p:spPr>
      </p:pic>
      <p:sp>
        <p:nvSpPr>
          <p:cNvPr id="6" name="Freeform: Shape 5">
            <a:extLst>
              <a:ext uri="{FF2B5EF4-FFF2-40B4-BE49-F238E27FC236}">
                <a16:creationId xmlns:a16="http://schemas.microsoft.com/office/drawing/2014/main" id="{1A7E4085-A239-0948-2251-B35F1F849DCC}"/>
              </a:ext>
            </a:extLst>
          </p:cNvPr>
          <p:cNvSpPr/>
          <p:nvPr/>
        </p:nvSpPr>
        <p:spPr>
          <a:xfrm>
            <a:off x="6160695" y="1200946"/>
            <a:ext cx="4193052" cy="4031667"/>
          </a:xfrm>
          <a:custGeom>
            <a:avLst/>
            <a:gdLst>
              <a:gd name="connsiteX0" fmla="*/ 721689 w 4193052"/>
              <a:gd name="connsiteY0" fmla="*/ 414494 h 4031667"/>
              <a:gd name="connsiteX1" fmla="*/ 1504009 w 4193052"/>
              <a:gd name="connsiteY1" fmla="*/ 38574 h 4031667"/>
              <a:gd name="connsiteX2" fmla="*/ 2672409 w 4193052"/>
              <a:gd name="connsiteY2" fmla="*/ 99534 h 4031667"/>
              <a:gd name="connsiteX3" fmla="*/ 3729049 w 4193052"/>
              <a:gd name="connsiteY3" fmla="*/ 810734 h 4031667"/>
              <a:gd name="connsiteX4" fmla="*/ 4115129 w 4193052"/>
              <a:gd name="connsiteY4" fmla="*/ 1643854 h 4031667"/>
              <a:gd name="connsiteX5" fmla="*/ 4165929 w 4193052"/>
              <a:gd name="connsiteY5" fmla="*/ 2375374 h 4031667"/>
              <a:gd name="connsiteX6" fmla="*/ 3790009 w 4193052"/>
              <a:gd name="connsiteY6" fmla="*/ 3269454 h 4031667"/>
              <a:gd name="connsiteX7" fmla="*/ 3068649 w 4193052"/>
              <a:gd name="connsiteY7" fmla="*/ 3828254 h 4031667"/>
              <a:gd name="connsiteX8" fmla="*/ 2225369 w 4193052"/>
              <a:gd name="connsiteY8" fmla="*/ 4031454 h 4031667"/>
              <a:gd name="connsiteX9" fmla="*/ 1331289 w 4193052"/>
              <a:gd name="connsiteY9" fmla="*/ 3858734 h 4031667"/>
              <a:gd name="connsiteX10" fmla="*/ 609929 w 4193052"/>
              <a:gd name="connsiteY10" fmla="*/ 3482814 h 4031667"/>
              <a:gd name="connsiteX11" fmla="*/ 152729 w 4193052"/>
              <a:gd name="connsiteY11" fmla="*/ 2832574 h 4031667"/>
              <a:gd name="connsiteX12" fmla="*/ 329 w 4193052"/>
              <a:gd name="connsiteY12" fmla="*/ 2060414 h 4031667"/>
              <a:gd name="connsiteX13" fmla="*/ 122249 w 4193052"/>
              <a:gd name="connsiteY13" fmla="*/ 1308574 h 4031667"/>
              <a:gd name="connsiteX14" fmla="*/ 437209 w 4193052"/>
              <a:gd name="connsiteY14" fmla="*/ 729454 h 4031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93052" h="4031667">
                <a:moveTo>
                  <a:pt x="721689" y="414494"/>
                </a:moveTo>
                <a:cubicBezTo>
                  <a:pt x="950289" y="252780"/>
                  <a:pt x="1178889" y="91067"/>
                  <a:pt x="1504009" y="38574"/>
                </a:cubicBezTo>
                <a:cubicBezTo>
                  <a:pt x="1829129" y="-13919"/>
                  <a:pt x="2301569" y="-29159"/>
                  <a:pt x="2672409" y="99534"/>
                </a:cubicBezTo>
                <a:cubicBezTo>
                  <a:pt x="3043249" y="228227"/>
                  <a:pt x="3488596" y="553347"/>
                  <a:pt x="3729049" y="810734"/>
                </a:cubicBezTo>
                <a:cubicBezTo>
                  <a:pt x="3969502" y="1068121"/>
                  <a:pt x="4042316" y="1383081"/>
                  <a:pt x="4115129" y="1643854"/>
                </a:cubicBezTo>
                <a:cubicBezTo>
                  <a:pt x="4187942" y="1904627"/>
                  <a:pt x="4220116" y="2104441"/>
                  <a:pt x="4165929" y="2375374"/>
                </a:cubicBezTo>
                <a:cubicBezTo>
                  <a:pt x="4111742" y="2646307"/>
                  <a:pt x="3972889" y="3027307"/>
                  <a:pt x="3790009" y="3269454"/>
                </a:cubicBezTo>
                <a:cubicBezTo>
                  <a:pt x="3607129" y="3511601"/>
                  <a:pt x="3329422" y="3701254"/>
                  <a:pt x="3068649" y="3828254"/>
                </a:cubicBezTo>
                <a:cubicBezTo>
                  <a:pt x="2807876" y="3955254"/>
                  <a:pt x="2514929" y="4026374"/>
                  <a:pt x="2225369" y="4031454"/>
                </a:cubicBezTo>
                <a:cubicBezTo>
                  <a:pt x="1935809" y="4036534"/>
                  <a:pt x="1600529" y="3950174"/>
                  <a:pt x="1331289" y="3858734"/>
                </a:cubicBezTo>
                <a:cubicBezTo>
                  <a:pt x="1062049" y="3767294"/>
                  <a:pt x="806356" y="3653841"/>
                  <a:pt x="609929" y="3482814"/>
                </a:cubicBezTo>
                <a:cubicBezTo>
                  <a:pt x="413502" y="3311787"/>
                  <a:pt x="254329" y="3069641"/>
                  <a:pt x="152729" y="2832574"/>
                </a:cubicBezTo>
                <a:cubicBezTo>
                  <a:pt x="51129" y="2595507"/>
                  <a:pt x="5409" y="2314414"/>
                  <a:pt x="329" y="2060414"/>
                </a:cubicBezTo>
                <a:cubicBezTo>
                  <a:pt x="-4751" y="1806414"/>
                  <a:pt x="49436" y="1530401"/>
                  <a:pt x="122249" y="1308574"/>
                </a:cubicBezTo>
                <a:cubicBezTo>
                  <a:pt x="195062" y="1086747"/>
                  <a:pt x="316135" y="908100"/>
                  <a:pt x="437209" y="729454"/>
                </a:cubicBezTo>
              </a:path>
            </a:pathLst>
          </a:custGeom>
          <a:noFill/>
          <a:ln w="28575">
            <a:solidFill>
              <a:srgbClr val="FFFF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3634DA16-011A-62FE-A9A2-FE5C193BFE70}"/>
              </a:ext>
            </a:extLst>
          </p:cNvPr>
          <p:cNvSpPr/>
          <p:nvPr/>
        </p:nvSpPr>
        <p:spPr>
          <a:xfrm>
            <a:off x="7841158" y="1919334"/>
            <a:ext cx="2203202" cy="3059124"/>
          </a:xfrm>
          <a:custGeom>
            <a:avLst/>
            <a:gdLst>
              <a:gd name="connsiteX0" fmla="*/ 514426 w 2203202"/>
              <a:gd name="connsiteY0" fmla="*/ 1453786 h 3059124"/>
              <a:gd name="connsiteX1" fmla="*/ 514426 w 2203202"/>
              <a:gd name="connsiteY1" fmla="*/ 1402986 h 3059124"/>
              <a:gd name="connsiteX2" fmla="*/ 575386 w 2203202"/>
              <a:gd name="connsiteY2" fmla="*/ 955946 h 3059124"/>
              <a:gd name="connsiteX3" fmla="*/ 636346 w 2203202"/>
              <a:gd name="connsiteY3" fmla="*/ 376826 h 3059124"/>
              <a:gd name="connsiteX4" fmla="*/ 951306 w 2203202"/>
              <a:gd name="connsiteY4" fmla="*/ 51706 h 3059124"/>
              <a:gd name="connsiteX5" fmla="*/ 1367866 w 2203202"/>
              <a:gd name="connsiteY5" fmla="*/ 72026 h 3059124"/>
              <a:gd name="connsiteX6" fmla="*/ 1997786 w 2203202"/>
              <a:gd name="connsiteY6" fmla="*/ 732426 h 3059124"/>
              <a:gd name="connsiteX7" fmla="*/ 2200986 w 2203202"/>
              <a:gd name="connsiteY7" fmla="*/ 1474106 h 3059124"/>
              <a:gd name="connsiteX8" fmla="*/ 1896186 w 2203202"/>
              <a:gd name="connsiteY8" fmla="*/ 2469786 h 3059124"/>
              <a:gd name="connsiteX9" fmla="*/ 1235786 w 2203202"/>
              <a:gd name="connsiteY9" fmla="*/ 2967626 h 3059124"/>
              <a:gd name="connsiteX10" fmla="*/ 798906 w 2203202"/>
              <a:gd name="connsiteY10" fmla="*/ 3059066 h 3059124"/>
              <a:gd name="connsiteX11" fmla="*/ 321386 w 2203202"/>
              <a:gd name="connsiteY11" fmla="*/ 2977786 h 3059124"/>
              <a:gd name="connsiteX12" fmla="*/ 67386 w 2203202"/>
              <a:gd name="connsiteY12" fmla="*/ 2774586 h 3059124"/>
              <a:gd name="connsiteX13" fmla="*/ 26746 w 2203202"/>
              <a:gd name="connsiteY13" fmla="*/ 2551066 h 3059124"/>
              <a:gd name="connsiteX14" fmla="*/ 422986 w 2203202"/>
              <a:gd name="connsiteY14" fmla="*/ 2327546 h 3059124"/>
              <a:gd name="connsiteX15" fmla="*/ 463626 w 2203202"/>
              <a:gd name="connsiteY15" fmla="*/ 1839866 h 3059124"/>
              <a:gd name="connsiteX16" fmla="*/ 524586 w 2203202"/>
              <a:gd name="connsiteY16" fmla="*/ 1402986 h 305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03202" h="3059124">
                <a:moveTo>
                  <a:pt x="514426" y="1453786"/>
                </a:moveTo>
                <a:cubicBezTo>
                  <a:pt x="509346" y="1469872"/>
                  <a:pt x="504266" y="1485959"/>
                  <a:pt x="514426" y="1402986"/>
                </a:cubicBezTo>
                <a:cubicBezTo>
                  <a:pt x="524586" y="1320013"/>
                  <a:pt x="555066" y="1126973"/>
                  <a:pt x="575386" y="955946"/>
                </a:cubicBezTo>
                <a:cubicBezTo>
                  <a:pt x="595706" y="784919"/>
                  <a:pt x="573693" y="527533"/>
                  <a:pt x="636346" y="376826"/>
                </a:cubicBezTo>
                <a:cubicBezTo>
                  <a:pt x="698999" y="226119"/>
                  <a:pt x="829386" y="102506"/>
                  <a:pt x="951306" y="51706"/>
                </a:cubicBezTo>
                <a:cubicBezTo>
                  <a:pt x="1073226" y="906"/>
                  <a:pt x="1193453" y="-41427"/>
                  <a:pt x="1367866" y="72026"/>
                </a:cubicBezTo>
                <a:cubicBezTo>
                  <a:pt x="1542279" y="185479"/>
                  <a:pt x="1858933" y="498746"/>
                  <a:pt x="1997786" y="732426"/>
                </a:cubicBezTo>
                <a:cubicBezTo>
                  <a:pt x="2136639" y="966106"/>
                  <a:pt x="2217919" y="1184546"/>
                  <a:pt x="2200986" y="1474106"/>
                </a:cubicBezTo>
                <a:cubicBezTo>
                  <a:pt x="2184053" y="1763666"/>
                  <a:pt x="2057053" y="2220866"/>
                  <a:pt x="1896186" y="2469786"/>
                </a:cubicBezTo>
                <a:cubicBezTo>
                  <a:pt x="1735319" y="2718706"/>
                  <a:pt x="1418666" y="2869413"/>
                  <a:pt x="1235786" y="2967626"/>
                </a:cubicBezTo>
                <a:cubicBezTo>
                  <a:pt x="1052906" y="3065839"/>
                  <a:pt x="951306" y="3057373"/>
                  <a:pt x="798906" y="3059066"/>
                </a:cubicBezTo>
                <a:cubicBezTo>
                  <a:pt x="646506" y="3060759"/>
                  <a:pt x="443306" y="3025199"/>
                  <a:pt x="321386" y="2977786"/>
                </a:cubicBezTo>
                <a:cubicBezTo>
                  <a:pt x="199466" y="2930373"/>
                  <a:pt x="116493" y="2845706"/>
                  <a:pt x="67386" y="2774586"/>
                </a:cubicBezTo>
                <a:cubicBezTo>
                  <a:pt x="18279" y="2703466"/>
                  <a:pt x="-32521" y="2625573"/>
                  <a:pt x="26746" y="2551066"/>
                </a:cubicBezTo>
                <a:cubicBezTo>
                  <a:pt x="86013" y="2476559"/>
                  <a:pt x="350173" y="2446079"/>
                  <a:pt x="422986" y="2327546"/>
                </a:cubicBezTo>
                <a:cubicBezTo>
                  <a:pt x="495799" y="2209013"/>
                  <a:pt x="446693" y="1993959"/>
                  <a:pt x="463626" y="1839866"/>
                </a:cubicBezTo>
                <a:cubicBezTo>
                  <a:pt x="480559" y="1685773"/>
                  <a:pt x="502572" y="1544379"/>
                  <a:pt x="524586" y="1402986"/>
                </a:cubicBezTo>
              </a:path>
            </a:pathLst>
          </a:custGeom>
          <a:noFill/>
          <a:ln w="28575">
            <a:solidFill>
              <a:srgbClr val="FFFF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2E21DECF-1229-5BC7-0E5B-91144D09E15F}"/>
              </a:ext>
            </a:extLst>
          </p:cNvPr>
          <p:cNvSpPr/>
          <p:nvPr/>
        </p:nvSpPr>
        <p:spPr>
          <a:xfrm>
            <a:off x="7143081" y="3112440"/>
            <a:ext cx="1173819" cy="1322259"/>
          </a:xfrm>
          <a:custGeom>
            <a:avLst/>
            <a:gdLst>
              <a:gd name="connsiteX0" fmla="*/ 450503 w 1173819"/>
              <a:gd name="connsiteY0" fmla="*/ 98120 h 1322259"/>
              <a:gd name="connsiteX1" fmla="*/ 226983 w 1173819"/>
              <a:gd name="connsiteY1" fmla="*/ 321640 h 1322259"/>
              <a:gd name="connsiteX2" fmla="*/ 3463 w 1173819"/>
              <a:gd name="connsiteY2" fmla="*/ 677240 h 1322259"/>
              <a:gd name="connsiteX3" fmla="*/ 115223 w 1173819"/>
              <a:gd name="connsiteY3" fmla="*/ 1093800 h 1322259"/>
              <a:gd name="connsiteX4" fmla="*/ 430183 w 1173819"/>
              <a:gd name="connsiteY4" fmla="*/ 1317320 h 1322259"/>
              <a:gd name="connsiteX5" fmla="*/ 948343 w 1173819"/>
              <a:gd name="connsiteY5" fmla="*/ 1215720 h 1322259"/>
              <a:gd name="connsiteX6" fmla="*/ 1151543 w 1173819"/>
              <a:gd name="connsiteY6" fmla="*/ 849960 h 1322259"/>
              <a:gd name="connsiteX7" fmla="*/ 1161703 w 1173819"/>
              <a:gd name="connsiteY7" fmla="*/ 392760 h 1322259"/>
              <a:gd name="connsiteX8" fmla="*/ 1090583 w 1173819"/>
              <a:gd name="connsiteY8" fmla="*/ 189560 h 1322259"/>
              <a:gd name="connsiteX9" fmla="*/ 856903 w 1173819"/>
              <a:gd name="connsiteY9" fmla="*/ 6680 h 1322259"/>
              <a:gd name="connsiteX10" fmla="*/ 552103 w 1173819"/>
              <a:gd name="connsiteY10" fmla="*/ 57480 h 1322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73819" h="1322259">
                <a:moveTo>
                  <a:pt x="450503" y="98120"/>
                </a:moveTo>
                <a:cubicBezTo>
                  <a:pt x="375996" y="161620"/>
                  <a:pt x="301490" y="225120"/>
                  <a:pt x="226983" y="321640"/>
                </a:cubicBezTo>
                <a:cubicBezTo>
                  <a:pt x="152476" y="418160"/>
                  <a:pt x="22090" y="548547"/>
                  <a:pt x="3463" y="677240"/>
                </a:cubicBezTo>
                <a:cubicBezTo>
                  <a:pt x="-15164" y="805933"/>
                  <a:pt x="44103" y="987120"/>
                  <a:pt x="115223" y="1093800"/>
                </a:cubicBezTo>
                <a:cubicBezTo>
                  <a:pt x="186343" y="1200480"/>
                  <a:pt x="291330" y="1297000"/>
                  <a:pt x="430183" y="1317320"/>
                </a:cubicBezTo>
                <a:cubicBezTo>
                  <a:pt x="569036" y="1337640"/>
                  <a:pt x="828116" y="1293613"/>
                  <a:pt x="948343" y="1215720"/>
                </a:cubicBezTo>
                <a:cubicBezTo>
                  <a:pt x="1068570" y="1137827"/>
                  <a:pt x="1115983" y="987120"/>
                  <a:pt x="1151543" y="849960"/>
                </a:cubicBezTo>
                <a:cubicBezTo>
                  <a:pt x="1187103" y="712800"/>
                  <a:pt x="1171863" y="502827"/>
                  <a:pt x="1161703" y="392760"/>
                </a:cubicBezTo>
                <a:cubicBezTo>
                  <a:pt x="1151543" y="282693"/>
                  <a:pt x="1141383" y="253907"/>
                  <a:pt x="1090583" y="189560"/>
                </a:cubicBezTo>
                <a:cubicBezTo>
                  <a:pt x="1039783" y="125213"/>
                  <a:pt x="946650" y="28693"/>
                  <a:pt x="856903" y="6680"/>
                </a:cubicBezTo>
                <a:cubicBezTo>
                  <a:pt x="767156" y="-15333"/>
                  <a:pt x="659629" y="21073"/>
                  <a:pt x="552103" y="57480"/>
                </a:cubicBezTo>
              </a:path>
            </a:pathLst>
          </a:custGeom>
          <a:noFill/>
          <a:ln w="28575">
            <a:solidFill>
              <a:srgbClr val="FFFF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60154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A8CA-8401-9669-40D6-F5E59DD1B7ED}"/>
              </a:ext>
            </a:extLst>
          </p:cNvPr>
          <p:cNvSpPr>
            <a:spLocks noGrp="1"/>
          </p:cNvSpPr>
          <p:nvPr>
            <p:ph type="title"/>
          </p:nvPr>
        </p:nvSpPr>
        <p:spPr/>
        <p:txBody>
          <a:bodyPr/>
          <a:lstStyle/>
          <a:p>
            <a:r>
              <a:rPr lang="en-US" dirty="0"/>
              <a:t>Chapter 3 Results: Density increases after hatching </a:t>
            </a:r>
          </a:p>
        </p:txBody>
      </p:sp>
      <p:sp>
        <p:nvSpPr>
          <p:cNvPr id="3" name="Content Placeholder 2">
            <a:extLst>
              <a:ext uri="{FF2B5EF4-FFF2-40B4-BE49-F238E27FC236}">
                <a16:creationId xmlns:a16="http://schemas.microsoft.com/office/drawing/2014/main" id="{EC7B32CD-6C7F-1296-7F24-9D4F1CCB55EC}"/>
              </a:ext>
            </a:extLst>
          </p:cNvPr>
          <p:cNvSpPr>
            <a:spLocks noGrp="1"/>
          </p:cNvSpPr>
          <p:nvPr>
            <p:ph idx="1"/>
          </p:nvPr>
        </p:nvSpPr>
        <p:spPr>
          <a:xfrm>
            <a:off x="7430948" y="1825625"/>
            <a:ext cx="4490976" cy="4351338"/>
          </a:xfrm>
        </p:spPr>
        <p:txBody>
          <a:bodyPr/>
          <a:lstStyle/>
          <a:p>
            <a:r>
              <a:rPr lang="en-US" dirty="0"/>
              <a:t>Most embryos have low ionocyte density, but a few have very high</a:t>
            </a:r>
          </a:p>
          <a:p>
            <a:r>
              <a:rPr lang="en-US" dirty="0"/>
              <a:t>After hatching, ionocyte density doubles and is more symmetrically distributed</a:t>
            </a:r>
          </a:p>
        </p:txBody>
      </p:sp>
      <p:pic>
        <p:nvPicPr>
          <p:cNvPr id="4" name="Picture 3" descr="Chart, histogram&#10;&#10;Description automatically generated">
            <a:extLst>
              <a:ext uri="{FF2B5EF4-FFF2-40B4-BE49-F238E27FC236}">
                <a16:creationId xmlns:a16="http://schemas.microsoft.com/office/drawing/2014/main" id="{D858522A-49C7-19F9-8B7B-50AFA0451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810" y="2055245"/>
            <a:ext cx="6672168" cy="3892098"/>
          </a:xfrm>
          <a:prstGeom prst="rect">
            <a:avLst/>
          </a:prstGeom>
          <a:ln w="28575">
            <a:solidFill>
              <a:schemeClr val="accent1"/>
            </a:solidFill>
          </a:ln>
        </p:spPr>
      </p:pic>
    </p:spTree>
    <p:extLst>
      <p:ext uri="{BB962C8B-B14F-4D97-AF65-F5344CB8AC3E}">
        <p14:creationId xmlns:p14="http://schemas.microsoft.com/office/powerpoint/2010/main" val="10964990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55C2EB5-A74F-58D0-FC1F-4B7DDBE46DEF}"/>
              </a:ext>
            </a:extLst>
          </p:cNvPr>
          <p:cNvSpPr/>
          <p:nvPr/>
        </p:nvSpPr>
        <p:spPr>
          <a:xfrm>
            <a:off x="1377696" y="949124"/>
            <a:ext cx="9343702" cy="4158122"/>
          </a:xfrm>
          <a:prstGeom prst="rect">
            <a:avLst/>
          </a:prstGeom>
          <a:solidFill>
            <a:schemeClr val="tx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Chart, line chart&#10;&#10;Description automatically generated">
            <a:extLst>
              <a:ext uri="{FF2B5EF4-FFF2-40B4-BE49-F238E27FC236}">
                <a16:creationId xmlns:a16="http://schemas.microsoft.com/office/drawing/2014/main" id="{689688AF-77E1-566F-E025-7E720C7146A3}"/>
              </a:ext>
            </a:extLst>
          </p:cNvPr>
          <p:cNvPicPr>
            <a:picLocks noChangeAspect="1"/>
          </p:cNvPicPr>
          <p:nvPr/>
        </p:nvPicPr>
        <p:blipFill rotWithShape="1">
          <a:blip r:embed="rId2">
            <a:extLst>
              <a:ext uri="{28A0092B-C50C-407E-A947-70E740481C1C}">
                <a14:useLocalDpi xmlns:a14="http://schemas.microsoft.com/office/drawing/2010/main" val="0"/>
              </a:ext>
            </a:extLst>
          </a:blip>
          <a:srcRect t="18924" b="20868"/>
          <a:stretch/>
        </p:blipFill>
        <p:spPr>
          <a:xfrm>
            <a:off x="1470602" y="969363"/>
            <a:ext cx="9101562" cy="4109873"/>
          </a:xfrm>
          <a:prstGeom prst="rect">
            <a:avLst/>
          </a:prstGeom>
        </p:spPr>
      </p:pic>
      <p:sp>
        <p:nvSpPr>
          <p:cNvPr id="2" name="Title 1">
            <a:extLst>
              <a:ext uri="{FF2B5EF4-FFF2-40B4-BE49-F238E27FC236}">
                <a16:creationId xmlns:a16="http://schemas.microsoft.com/office/drawing/2014/main" id="{55A0A8CA-8401-9669-40D6-F5E59DD1B7ED}"/>
              </a:ext>
            </a:extLst>
          </p:cNvPr>
          <p:cNvSpPr>
            <a:spLocks noGrp="1"/>
          </p:cNvSpPr>
          <p:nvPr>
            <p:ph type="title"/>
          </p:nvPr>
        </p:nvSpPr>
        <p:spPr>
          <a:xfrm>
            <a:off x="0" y="-114462"/>
            <a:ext cx="12192000" cy="1058561"/>
          </a:xfrm>
        </p:spPr>
        <p:txBody>
          <a:bodyPr>
            <a:noAutofit/>
          </a:bodyPr>
          <a:lstStyle/>
          <a:p>
            <a:pPr algn="ctr"/>
            <a:r>
              <a:rPr lang="en-US" sz="3600" dirty="0"/>
              <a:t>Chapter 3 Results: CO</a:t>
            </a:r>
            <a:r>
              <a:rPr lang="en-US" sz="3600" baseline="-25000" dirty="0"/>
              <a:t>2</a:t>
            </a:r>
            <a:r>
              <a:rPr lang="en-US" sz="3600" dirty="0"/>
              <a:t> and Temperature Interaction</a:t>
            </a:r>
          </a:p>
        </p:txBody>
      </p:sp>
      <p:sp>
        <p:nvSpPr>
          <p:cNvPr id="3" name="Content Placeholder 2">
            <a:extLst>
              <a:ext uri="{FF2B5EF4-FFF2-40B4-BE49-F238E27FC236}">
                <a16:creationId xmlns:a16="http://schemas.microsoft.com/office/drawing/2014/main" id="{EC7B32CD-6C7F-1296-7F24-9D4F1CCB55EC}"/>
              </a:ext>
            </a:extLst>
          </p:cNvPr>
          <p:cNvSpPr>
            <a:spLocks noGrp="1"/>
          </p:cNvSpPr>
          <p:nvPr>
            <p:ph idx="1"/>
          </p:nvPr>
        </p:nvSpPr>
        <p:spPr>
          <a:xfrm>
            <a:off x="1574157" y="5280866"/>
            <a:ext cx="10417215" cy="1418744"/>
          </a:xfrm>
        </p:spPr>
        <p:txBody>
          <a:bodyPr>
            <a:normAutofit/>
          </a:bodyPr>
          <a:lstStyle/>
          <a:p>
            <a:r>
              <a:rPr lang="en-US" dirty="0"/>
              <a:t>Ionocyte density decreases as temperature goes up</a:t>
            </a:r>
          </a:p>
          <a:p>
            <a:r>
              <a:rPr lang="en-US" dirty="0"/>
              <a:t>At 17°C, ionocyte density increases at high CO</a:t>
            </a:r>
            <a:r>
              <a:rPr lang="en-US" baseline="-25000" dirty="0"/>
              <a:t>2</a:t>
            </a:r>
            <a:endParaRPr lang="en-US" dirty="0"/>
          </a:p>
          <a:p>
            <a:pPr lvl="1"/>
            <a:r>
              <a:rPr lang="en-US" dirty="0"/>
              <a:t>Stronger effect in yolk sac</a:t>
            </a:r>
          </a:p>
        </p:txBody>
      </p:sp>
      <p:sp>
        <p:nvSpPr>
          <p:cNvPr id="7" name="Rectangle 6">
            <a:extLst>
              <a:ext uri="{FF2B5EF4-FFF2-40B4-BE49-F238E27FC236}">
                <a16:creationId xmlns:a16="http://schemas.microsoft.com/office/drawing/2014/main" id="{752CB11E-B647-2D0C-CE17-804EB4031D91}"/>
              </a:ext>
            </a:extLst>
          </p:cNvPr>
          <p:cNvSpPr/>
          <p:nvPr/>
        </p:nvSpPr>
        <p:spPr>
          <a:xfrm>
            <a:off x="2379519" y="1207372"/>
            <a:ext cx="502955" cy="48063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D78C2-CB49-F75A-35AA-6A1F22B93AE4}"/>
              </a:ext>
            </a:extLst>
          </p:cNvPr>
          <p:cNvSpPr/>
          <p:nvPr/>
        </p:nvSpPr>
        <p:spPr>
          <a:xfrm>
            <a:off x="5967293" y="1166477"/>
            <a:ext cx="502955" cy="4806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4095F096-0D0E-81A1-F164-F7BA6CC464F7}"/>
              </a:ext>
            </a:extLst>
          </p:cNvPr>
          <p:cNvSpPr txBox="1"/>
          <p:nvPr/>
        </p:nvSpPr>
        <p:spPr>
          <a:xfrm>
            <a:off x="3124683" y="1110035"/>
            <a:ext cx="1200392" cy="369332"/>
          </a:xfrm>
          <a:prstGeom prst="rect">
            <a:avLst/>
          </a:prstGeom>
          <a:noFill/>
        </p:spPr>
        <p:txBody>
          <a:bodyPr wrap="square" rtlCol="0">
            <a:spAutoFit/>
          </a:bodyPr>
          <a:lstStyle/>
          <a:p>
            <a:r>
              <a:rPr lang="en-US" b="1" dirty="0">
                <a:solidFill>
                  <a:schemeClr val="tx2">
                    <a:lumMod val="10000"/>
                  </a:schemeClr>
                </a:solidFill>
              </a:rPr>
              <a:t>Yolk Sac</a:t>
            </a:r>
          </a:p>
        </p:txBody>
      </p:sp>
      <p:sp>
        <p:nvSpPr>
          <p:cNvPr id="13" name="TextBox 12">
            <a:extLst>
              <a:ext uri="{FF2B5EF4-FFF2-40B4-BE49-F238E27FC236}">
                <a16:creationId xmlns:a16="http://schemas.microsoft.com/office/drawing/2014/main" id="{BED665D0-0F9F-059F-1F2C-FB82B9819BC3}"/>
              </a:ext>
            </a:extLst>
          </p:cNvPr>
          <p:cNvSpPr txBox="1"/>
          <p:nvPr/>
        </p:nvSpPr>
        <p:spPr>
          <a:xfrm>
            <a:off x="6960004" y="1107843"/>
            <a:ext cx="1200392" cy="369332"/>
          </a:xfrm>
          <a:prstGeom prst="rect">
            <a:avLst/>
          </a:prstGeom>
          <a:noFill/>
        </p:spPr>
        <p:txBody>
          <a:bodyPr wrap="square" rtlCol="0">
            <a:spAutoFit/>
          </a:bodyPr>
          <a:lstStyle/>
          <a:p>
            <a:r>
              <a:rPr lang="en-US" b="1" dirty="0">
                <a:solidFill>
                  <a:schemeClr val="tx2">
                    <a:lumMod val="10000"/>
                  </a:schemeClr>
                </a:solidFill>
              </a:rPr>
              <a:t>Skin</a:t>
            </a:r>
          </a:p>
        </p:txBody>
      </p:sp>
      <p:pic>
        <p:nvPicPr>
          <p:cNvPr id="16" name="Picture 15" descr="Chart, line chart&#10;&#10;Description automatically generated">
            <a:extLst>
              <a:ext uri="{FF2B5EF4-FFF2-40B4-BE49-F238E27FC236}">
                <a16:creationId xmlns:a16="http://schemas.microsoft.com/office/drawing/2014/main" id="{FF823058-AF9D-9724-07FB-4595A3FDC615}"/>
              </a:ext>
            </a:extLst>
          </p:cNvPr>
          <p:cNvPicPr>
            <a:picLocks noChangeAspect="1"/>
          </p:cNvPicPr>
          <p:nvPr/>
        </p:nvPicPr>
        <p:blipFill rotWithShape="1">
          <a:blip r:embed="rId2">
            <a:extLst>
              <a:ext uri="{28A0092B-C50C-407E-A947-70E740481C1C}">
                <a14:useLocalDpi xmlns:a14="http://schemas.microsoft.com/office/drawing/2010/main" val="0"/>
              </a:ext>
            </a:extLst>
          </a:blip>
          <a:srcRect l="16004" t="73004" r="64181" b="22393"/>
          <a:stretch/>
        </p:blipFill>
        <p:spPr>
          <a:xfrm>
            <a:off x="4603751" y="4717560"/>
            <a:ext cx="2119934" cy="369331"/>
          </a:xfrm>
          <a:prstGeom prst="rect">
            <a:avLst/>
          </a:prstGeom>
        </p:spPr>
      </p:pic>
      <p:sp>
        <p:nvSpPr>
          <p:cNvPr id="17" name="Rectangle 16">
            <a:extLst>
              <a:ext uri="{FF2B5EF4-FFF2-40B4-BE49-F238E27FC236}">
                <a16:creationId xmlns:a16="http://schemas.microsoft.com/office/drawing/2014/main" id="{A184256C-ECA1-C153-C886-3C8D9831A164}"/>
              </a:ext>
            </a:extLst>
          </p:cNvPr>
          <p:cNvSpPr/>
          <p:nvPr/>
        </p:nvSpPr>
        <p:spPr>
          <a:xfrm>
            <a:off x="2873205" y="4654065"/>
            <a:ext cx="1673395" cy="369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FA0D8B-8B75-7274-12B6-0833B4227C3C}"/>
              </a:ext>
            </a:extLst>
          </p:cNvPr>
          <p:cNvSpPr/>
          <p:nvPr/>
        </p:nvSpPr>
        <p:spPr>
          <a:xfrm>
            <a:off x="6626055" y="4654065"/>
            <a:ext cx="1673395" cy="369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17795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55C2EB5-A74F-58D0-FC1F-4B7DDBE46DEF}"/>
              </a:ext>
            </a:extLst>
          </p:cNvPr>
          <p:cNvSpPr/>
          <p:nvPr/>
        </p:nvSpPr>
        <p:spPr>
          <a:xfrm>
            <a:off x="1377696" y="949124"/>
            <a:ext cx="9343702" cy="4158122"/>
          </a:xfrm>
          <a:prstGeom prst="rect">
            <a:avLst/>
          </a:prstGeom>
          <a:solidFill>
            <a:schemeClr val="tx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Chart, line chart&#10;&#10;Description automatically generated">
            <a:extLst>
              <a:ext uri="{FF2B5EF4-FFF2-40B4-BE49-F238E27FC236}">
                <a16:creationId xmlns:a16="http://schemas.microsoft.com/office/drawing/2014/main" id="{689688AF-77E1-566F-E025-7E720C7146A3}"/>
              </a:ext>
            </a:extLst>
          </p:cNvPr>
          <p:cNvPicPr>
            <a:picLocks noChangeAspect="1"/>
          </p:cNvPicPr>
          <p:nvPr/>
        </p:nvPicPr>
        <p:blipFill rotWithShape="1">
          <a:blip r:embed="rId3">
            <a:extLst>
              <a:ext uri="{28A0092B-C50C-407E-A947-70E740481C1C}">
                <a14:useLocalDpi xmlns:a14="http://schemas.microsoft.com/office/drawing/2010/main" val="0"/>
              </a:ext>
            </a:extLst>
          </a:blip>
          <a:srcRect t="18924" b="20868"/>
          <a:stretch/>
        </p:blipFill>
        <p:spPr>
          <a:xfrm>
            <a:off x="1470602" y="969363"/>
            <a:ext cx="9101562" cy="4109873"/>
          </a:xfrm>
          <a:prstGeom prst="rect">
            <a:avLst/>
          </a:prstGeom>
        </p:spPr>
      </p:pic>
      <p:sp>
        <p:nvSpPr>
          <p:cNvPr id="2" name="Title 1">
            <a:extLst>
              <a:ext uri="{FF2B5EF4-FFF2-40B4-BE49-F238E27FC236}">
                <a16:creationId xmlns:a16="http://schemas.microsoft.com/office/drawing/2014/main" id="{55A0A8CA-8401-9669-40D6-F5E59DD1B7ED}"/>
              </a:ext>
            </a:extLst>
          </p:cNvPr>
          <p:cNvSpPr>
            <a:spLocks noGrp="1"/>
          </p:cNvSpPr>
          <p:nvPr>
            <p:ph type="title"/>
          </p:nvPr>
        </p:nvSpPr>
        <p:spPr>
          <a:xfrm>
            <a:off x="0" y="-114462"/>
            <a:ext cx="12192000" cy="1058561"/>
          </a:xfrm>
        </p:spPr>
        <p:txBody>
          <a:bodyPr>
            <a:noAutofit/>
          </a:bodyPr>
          <a:lstStyle/>
          <a:p>
            <a:pPr algn="ctr"/>
            <a:r>
              <a:rPr lang="en-US" sz="3600" dirty="0"/>
              <a:t>Chapter 3 Results: CO</a:t>
            </a:r>
            <a:r>
              <a:rPr lang="en-US" sz="3600" baseline="-25000" dirty="0"/>
              <a:t>2</a:t>
            </a:r>
            <a:r>
              <a:rPr lang="en-US" sz="3600" dirty="0"/>
              <a:t> and Temperature Interaction</a:t>
            </a:r>
          </a:p>
        </p:txBody>
      </p:sp>
      <p:sp>
        <p:nvSpPr>
          <p:cNvPr id="3" name="Content Placeholder 2">
            <a:extLst>
              <a:ext uri="{FF2B5EF4-FFF2-40B4-BE49-F238E27FC236}">
                <a16:creationId xmlns:a16="http://schemas.microsoft.com/office/drawing/2014/main" id="{EC7B32CD-6C7F-1296-7F24-9D4F1CCB55EC}"/>
              </a:ext>
            </a:extLst>
          </p:cNvPr>
          <p:cNvSpPr>
            <a:spLocks noGrp="1"/>
          </p:cNvSpPr>
          <p:nvPr>
            <p:ph idx="1"/>
          </p:nvPr>
        </p:nvSpPr>
        <p:spPr>
          <a:xfrm>
            <a:off x="1574157" y="5280866"/>
            <a:ext cx="10417215" cy="1418744"/>
          </a:xfrm>
        </p:spPr>
        <p:txBody>
          <a:bodyPr>
            <a:normAutofit/>
          </a:bodyPr>
          <a:lstStyle/>
          <a:p>
            <a:r>
              <a:rPr lang="en-US" dirty="0"/>
              <a:t>Ionocyte density decreases as temperature goes up</a:t>
            </a:r>
          </a:p>
          <a:p>
            <a:r>
              <a:rPr lang="en-US" dirty="0"/>
              <a:t>At 17°C, ionocyte density increases at high CO</a:t>
            </a:r>
            <a:r>
              <a:rPr lang="en-US" baseline="-25000" dirty="0"/>
              <a:t>2</a:t>
            </a:r>
            <a:endParaRPr lang="en-US" dirty="0"/>
          </a:p>
          <a:p>
            <a:pPr lvl="1"/>
            <a:r>
              <a:rPr lang="en-US" dirty="0"/>
              <a:t>Stronger effect in yolk sac</a:t>
            </a:r>
          </a:p>
        </p:txBody>
      </p:sp>
      <p:sp>
        <p:nvSpPr>
          <p:cNvPr id="7" name="Rectangle 6">
            <a:extLst>
              <a:ext uri="{FF2B5EF4-FFF2-40B4-BE49-F238E27FC236}">
                <a16:creationId xmlns:a16="http://schemas.microsoft.com/office/drawing/2014/main" id="{752CB11E-B647-2D0C-CE17-804EB4031D91}"/>
              </a:ext>
            </a:extLst>
          </p:cNvPr>
          <p:cNvSpPr/>
          <p:nvPr/>
        </p:nvSpPr>
        <p:spPr>
          <a:xfrm>
            <a:off x="2379519" y="1207372"/>
            <a:ext cx="502955" cy="48063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D78C2-CB49-F75A-35AA-6A1F22B93AE4}"/>
              </a:ext>
            </a:extLst>
          </p:cNvPr>
          <p:cNvSpPr/>
          <p:nvPr/>
        </p:nvSpPr>
        <p:spPr>
          <a:xfrm>
            <a:off x="5967293" y="1166477"/>
            <a:ext cx="502955" cy="4806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4095F096-0D0E-81A1-F164-F7BA6CC464F7}"/>
              </a:ext>
            </a:extLst>
          </p:cNvPr>
          <p:cNvSpPr txBox="1"/>
          <p:nvPr/>
        </p:nvSpPr>
        <p:spPr>
          <a:xfrm>
            <a:off x="3124683" y="1110035"/>
            <a:ext cx="1200392" cy="369332"/>
          </a:xfrm>
          <a:prstGeom prst="rect">
            <a:avLst/>
          </a:prstGeom>
          <a:noFill/>
        </p:spPr>
        <p:txBody>
          <a:bodyPr wrap="square" rtlCol="0">
            <a:spAutoFit/>
          </a:bodyPr>
          <a:lstStyle/>
          <a:p>
            <a:r>
              <a:rPr lang="en-US" b="1" dirty="0">
                <a:solidFill>
                  <a:schemeClr val="tx2">
                    <a:lumMod val="10000"/>
                  </a:schemeClr>
                </a:solidFill>
              </a:rPr>
              <a:t>Yolk Sac</a:t>
            </a:r>
          </a:p>
        </p:txBody>
      </p:sp>
      <p:sp>
        <p:nvSpPr>
          <p:cNvPr id="13" name="TextBox 12">
            <a:extLst>
              <a:ext uri="{FF2B5EF4-FFF2-40B4-BE49-F238E27FC236}">
                <a16:creationId xmlns:a16="http://schemas.microsoft.com/office/drawing/2014/main" id="{BED665D0-0F9F-059F-1F2C-FB82B9819BC3}"/>
              </a:ext>
            </a:extLst>
          </p:cNvPr>
          <p:cNvSpPr txBox="1"/>
          <p:nvPr/>
        </p:nvSpPr>
        <p:spPr>
          <a:xfrm>
            <a:off x="6960004" y="1107843"/>
            <a:ext cx="1200392" cy="369332"/>
          </a:xfrm>
          <a:prstGeom prst="rect">
            <a:avLst/>
          </a:prstGeom>
          <a:noFill/>
        </p:spPr>
        <p:txBody>
          <a:bodyPr wrap="square" rtlCol="0">
            <a:spAutoFit/>
          </a:bodyPr>
          <a:lstStyle/>
          <a:p>
            <a:r>
              <a:rPr lang="en-US" b="1" dirty="0">
                <a:solidFill>
                  <a:schemeClr val="tx2">
                    <a:lumMod val="10000"/>
                  </a:schemeClr>
                </a:solidFill>
              </a:rPr>
              <a:t>Skin</a:t>
            </a:r>
          </a:p>
        </p:txBody>
      </p:sp>
      <p:pic>
        <p:nvPicPr>
          <p:cNvPr id="16" name="Picture 15" descr="Chart, line chart&#10;&#10;Description automatically generated">
            <a:extLst>
              <a:ext uri="{FF2B5EF4-FFF2-40B4-BE49-F238E27FC236}">
                <a16:creationId xmlns:a16="http://schemas.microsoft.com/office/drawing/2014/main" id="{FF823058-AF9D-9724-07FB-4595A3FDC615}"/>
              </a:ext>
            </a:extLst>
          </p:cNvPr>
          <p:cNvPicPr>
            <a:picLocks noChangeAspect="1"/>
          </p:cNvPicPr>
          <p:nvPr/>
        </p:nvPicPr>
        <p:blipFill rotWithShape="1">
          <a:blip r:embed="rId3">
            <a:extLst>
              <a:ext uri="{28A0092B-C50C-407E-A947-70E740481C1C}">
                <a14:useLocalDpi xmlns:a14="http://schemas.microsoft.com/office/drawing/2010/main" val="0"/>
              </a:ext>
            </a:extLst>
          </a:blip>
          <a:srcRect l="16004" t="73004" r="64181" b="22393"/>
          <a:stretch/>
        </p:blipFill>
        <p:spPr>
          <a:xfrm>
            <a:off x="4603751" y="4717560"/>
            <a:ext cx="2119934" cy="369331"/>
          </a:xfrm>
          <a:prstGeom prst="rect">
            <a:avLst/>
          </a:prstGeom>
        </p:spPr>
      </p:pic>
      <p:sp>
        <p:nvSpPr>
          <p:cNvPr id="17" name="Rectangle 16">
            <a:extLst>
              <a:ext uri="{FF2B5EF4-FFF2-40B4-BE49-F238E27FC236}">
                <a16:creationId xmlns:a16="http://schemas.microsoft.com/office/drawing/2014/main" id="{A184256C-ECA1-C153-C886-3C8D9831A164}"/>
              </a:ext>
            </a:extLst>
          </p:cNvPr>
          <p:cNvSpPr/>
          <p:nvPr/>
        </p:nvSpPr>
        <p:spPr>
          <a:xfrm>
            <a:off x="2873205" y="4654065"/>
            <a:ext cx="1673395" cy="369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FA0D8B-8B75-7274-12B6-0833B4227C3C}"/>
              </a:ext>
            </a:extLst>
          </p:cNvPr>
          <p:cNvSpPr/>
          <p:nvPr/>
        </p:nvSpPr>
        <p:spPr>
          <a:xfrm>
            <a:off x="6626055" y="4654065"/>
            <a:ext cx="1673395" cy="369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eft Bracket 4">
            <a:extLst>
              <a:ext uri="{FF2B5EF4-FFF2-40B4-BE49-F238E27FC236}">
                <a16:creationId xmlns:a16="http://schemas.microsoft.com/office/drawing/2014/main" id="{A16A22CC-CBD5-942C-98D9-89D9943FF676}"/>
              </a:ext>
            </a:extLst>
          </p:cNvPr>
          <p:cNvSpPr/>
          <p:nvPr/>
        </p:nvSpPr>
        <p:spPr>
          <a:xfrm>
            <a:off x="5454649" y="4248525"/>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Left Bracket 8">
            <a:extLst>
              <a:ext uri="{FF2B5EF4-FFF2-40B4-BE49-F238E27FC236}">
                <a16:creationId xmlns:a16="http://schemas.microsoft.com/office/drawing/2014/main" id="{FC43E7C3-EA2E-8418-F9CE-4E576A038B54}"/>
              </a:ext>
            </a:extLst>
          </p:cNvPr>
          <p:cNvSpPr/>
          <p:nvPr/>
        </p:nvSpPr>
        <p:spPr>
          <a:xfrm>
            <a:off x="6468109" y="4248525"/>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Left Bracket 9">
            <a:extLst>
              <a:ext uri="{FF2B5EF4-FFF2-40B4-BE49-F238E27FC236}">
                <a16:creationId xmlns:a16="http://schemas.microsoft.com/office/drawing/2014/main" id="{6D37C42B-5996-9BC9-3236-E278FEB94382}"/>
              </a:ext>
            </a:extLst>
          </p:cNvPr>
          <p:cNvSpPr/>
          <p:nvPr/>
        </p:nvSpPr>
        <p:spPr>
          <a:xfrm>
            <a:off x="7498714" y="4248525"/>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ket 10">
            <a:extLst>
              <a:ext uri="{FF2B5EF4-FFF2-40B4-BE49-F238E27FC236}">
                <a16:creationId xmlns:a16="http://schemas.microsoft.com/office/drawing/2014/main" id="{E15A1CE1-1058-4DC2-358E-AC5D2D2BD520}"/>
              </a:ext>
            </a:extLst>
          </p:cNvPr>
          <p:cNvSpPr/>
          <p:nvPr/>
        </p:nvSpPr>
        <p:spPr>
          <a:xfrm>
            <a:off x="7498714" y="3760211"/>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Rectangle 21">
            <a:extLst>
              <a:ext uri="{FF2B5EF4-FFF2-40B4-BE49-F238E27FC236}">
                <a16:creationId xmlns:a16="http://schemas.microsoft.com/office/drawing/2014/main" id="{77BA3BE3-454C-C027-4E67-9AE1F64C07DE}"/>
              </a:ext>
            </a:extLst>
          </p:cNvPr>
          <p:cNvSpPr/>
          <p:nvPr/>
        </p:nvSpPr>
        <p:spPr>
          <a:xfrm>
            <a:off x="0" y="0"/>
            <a:ext cx="12192000" cy="6858000"/>
          </a:xfrm>
          <a:prstGeom prst="rect">
            <a:avLst/>
          </a:prstGeom>
          <a:solidFill>
            <a:srgbClr val="003635">
              <a:alpha val="8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4" name="Chart 13">
            <a:extLst>
              <a:ext uri="{FF2B5EF4-FFF2-40B4-BE49-F238E27FC236}">
                <a16:creationId xmlns:a16="http://schemas.microsoft.com/office/drawing/2014/main" id="{551E12D6-52CB-F600-7A13-F1E130E5B70C}"/>
              </a:ext>
            </a:extLst>
          </p:cNvPr>
          <p:cNvGraphicFramePr>
            <a:graphicFrameLocks/>
          </p:cNvGraphicFramePr>
          <p:nvPr>
            <p:extLst>
              <p:ext uri="{D42A27DB-BD31-4B8C-83A1-F6EECF244321}">
                <p14:modId xmlns:p14="http://schemas.microsoft.com/office/powerpoint/2010/main" val="3706838501"/>
              </p:ext>
            </p:extLst>
          </p:nvPr>
        </p:nvGraphicFramePr>
        <p:xfrm>
          <a:off x="3566161" y="1822919"/>
          <a:ext cx="5059678" cy="4351336"/>
        </p:xfrm>
        <a:graphic>
          <a:graphicData uri="http://schemas.openxmlformats.org/drawingml/2006/chart">
            <c:chart xmlns:c="http://schemas.openxmlformats.org/drawingml/2006/chart" xmlns:r="http://schemas.openxmlformats.org/officeDocument/2006/relationships" r:id="rId4"/>
          </a:graphicData>
        </a:graphic>
      </p:graphicFrame>
      <p:sp>
        <p:nvSpPr>
          <p:cNvPr id="19" name="TextBox 18">
            <a:extLst>
              <a:ext uri="{FF2B5EF4-FFF2-40B4-BE49-F238E27FC236}">
                <a16:creationId xmlns:a16="http://schemas.microsoft.com/office/drawing/2014/main" id="{12F75E0B-0618-8D2E-0CB8-EE64F3F32DB6}"/>
              </a:ext>
            </a:extLst>
          </p:cNvPr>
          <p:cNvSpPr txBox="1"/>
          <p:nvPr/>
        </p:nvSpPr>
        <p:spPr>
          <a:xfrm>
            <a:off x="4418964" y="5502527"/>
            <a:ext cx="4061460" cy="646331"/>
          </a:xfrm>
          <a:prstGeom prst="rect">
            <a:avLst/>
          </a:prstGeom>
          <a:solidFill>
            <a:schemeClr val="tx2">
              <a:lumMod val="10000"/>
            </a:schemeClr>
          </a:solidFill>
        </p:spPr>
        <p:txBody>
          <a:bodyPr wrap="square" rtlCol="0">
            <a:spAutoFit/>
          </a:bodyPr>
          <a:lstStyle/>
          <a:p>
            <a:r>
              <a:rPr lang="en-US" dirty="0"/>
              <a:t>Control	       S1		 S2	      S1 + S2</a:t>
            </a:r>
          </a:p>
          <a:p>
            <a:endParaRPr lang="en-US" dirty="0"/>
          </a:p>
        </p:txBody>
      </p:sp>
      <p:sp>
        <p:nvSpPr>
          <p:cNvPr id="20" name="Left Bracket 19">
            <a:extLst>
              <a:ext uri="{FF2B5EF4-FFF2-40B4-BE49-F238E27FC236}">
                <a16:creationId xmlns:a16="http://schemas.microsoft.com/office/drawing/2014/main" id="{783BD371-723F-AEBC-6667-F671F3C7AFCA}"/>
              </a:ext>
            </a:extLst>
          </p:cNvPr>
          <p:cNvSpPr/>
          <p:nvPr/>
        </p:nvSpPr>
        <p:spPr>
          <a:xfrm>
            <a:off x="5459094" y="4455789"/>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Left Bracket 20">
            <a:extLst>
              <a:ext uri="{FF2B5EF4-FFF2-40B4-BE49-F238E27FC236}">
                <a16:creationId xmlns:a16="http://schemas.microsoft.com/office/drawing/2014/main" id="{47EC0ED3-602E-DA0D-3265-60D6DC572E93}"/>
              </a:ext>
            </a:extLst>
          </p:cNvPr>
          <p:cNvSpPr/>
          <p:nvPr/>
        </p:nvSpPr>
        <p:spPr>
          <a:xfrm>
            <a:off x="7510144" y="4455789"/>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16EB63ED-1690-DACA-7AEA-BA9F4002EF2B}"/>
              </a:ext>
            </a:extLst>
          </p:cNvPr>
          <p:cNvSpPr txBox="1"/>
          <p:nvPr/>
        </p:nvSpPr>
        <p:spPr>
          <a:xfrm>
            <a:off x="2842595" y="763911"/>
            <a:ext cx="6397737" cy="1015663"/>
          </a:xfrm>
          <a:prstGeom prst="rect">
            <a:avLst/>
          </a:prstGeom>
          <a:solidFill>
            <a:srgbClr val="003635"/>
          </a:solidFill>
          <a:ln>
            <a:solidFill>
              <a:schemeClr val="tx1"/>
            </a:solidFill>
          </a:ln>
        </p:spPr>
        <p:txBody>
          <a:bodyPr wrap="square" rtlCol="0">
            <a:spAutoFit/>
          </a:bodyPr>
          <a:lstStyle/>
          <a:p>
            <a:pPr algn="ctr"/>
            <a:endParaRPr lang="en-US" sz="1600" b="1" dirty="0"/>
          </a:p>
          <a:p>
            <a:pPr algn="ctr"/>
            <a:r>
              <a:rPr lang="en-US" sz="2800" b="1" dirty="0"/>
              <a:t>Similar to this type of interaction:</a:t>
            </a:r>
          </a:p>
          <a:p>
            <a:endParaRPr lang="en-US" sz="1600" b="1" dirty="0"/>
          </a:p>
        </p:txBody>
      </p:sp>
    </p:spTree>
    <p:extLst>
      <p:ext uri="{BB962C8B-B14F-4D97-AF65-F5344CB8AC3E}">
        <p14:creationId xmlns:p14="http://schemas.microsoft.com/office/powerpoint/2010/main" val="40297192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488012EA-D02D-03C9-00E3-1F9D8E59EC53}"/>
              </a:ext>
            </a:extLst>
          </p:cNvPr>
          <p:cNvSpPr/>
          <p:nvPr/>
        </p:nvSpPr>
        <p:spPr>
          <a:xfrm>
            <a:off x="1450848" y="841248"/>
            <a:ext cx="9609740" cy="4301165"/>
          </a:xfrm>
          <a:prstGeom prst="rect">
            <a:avLst/>
          </a:prstGeom>
          <a:solidFill>
            <a:schemeClr val="tx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Chart&#10;&#10;Description automatically generated">
            <a:extLst>
              <a:ext uri="{FF2B5EF4-FFF2-40B4-BE49-F238E27FC236}">
                <a16:creationId xmlns:a16="http://schemas.microsoft.com/office/drawing/2014/main" id="{174902D5-C651-7303-8DA6-C92D2C2B08D4}"/>
              </a:ext>
            </a:extLst>
          </p:cNvPr>
          <p:cNvPicPr>
            <a:picLocks noChangeAspect="1"/>
          </p:cNvPicPr>
          <p:nvPr/>
        </p:nvPicPr>
        <p:blipFill rotWithShape="1">
          <a:blip r:embed="rId2">
            <a:extLst>
              <a:ext uri="{28A0092B-C50C-407E-A947-70E740481C1C}">
                <a14:useLocalDpi xmlns:a14="http://schemas.microsoft.com/office/drawing/2010/main" val="0"/>
              </a:ext>
            </a:extLst>
          </a:blip>
          <a:srcRect t="20166" b="22056"/>
          <a:stretch/>
        </p:blipFill>
        <p:spPr>
          <a:xfrm>
            <a:off x="1570299" y="944099"/>
            <a:ext cx="9368910" cy="4059861"/>
          </a:xfrm>
          <a:prstGeom prst="rect">
            <a:avLst/>
          </a:prstGeom>
        </p:spPr>
      </p:pic>
      <p:sp>
        <p:nvSpPr>
          <p:cNvPr id="2" name="Title 1">
            <a:extLst>
              <a:ext uri="{FF2B5EF4-FFF2-40B4-BE49-F238E27FC236}">
                <a16:creationId xmlns:a16="http://schemas.microsoft.com/office/drawing/2014/main" id="{55A0A8CA-8401-9669-40D6-F5E59DD1B7ED}"/>
              </a:ext>
            </a:extLst>
          </p:cNvPr>
          <p:cNvSpPr>
            <a:spLocks noGrp="1"/>
          </p:cNvSpPr>
          <p:nvPr>
            <p:ph type="title"/>
          </p:nvPr>
        </p:nvSpPr>
        <p:spPr>
          <a:xfrm>
            <a:off x="331808" y="-114462"/>
            <a:ext cx="11528384" cy="1058561"/>
          </a:xfrm>
        </p:spPr>
        <p:txBody>
          <a:bodyPr/>
          <a:lstStyle/>
          <a:p>
            <a:r>
              <a:rPr lang="en-US" dirty="0"/>
              <a:t>Chapter 3 Results: Larval ionocyte density</a:t>
            </a:r>
          </a:p>
        </p:txBody>
      </p:sp>
      <p:sp>
        <p:nvSpPr>
          <p:cNvPr id="3" name="Content Placeholder 2">
            <a:extLst>
              <a:ext uri="{FF2B5EF4-FFF2-40B4-BE49-F238E27FC236}">
                <a16:creationId xmlns:a16="http://schemas.microsoft.com/office/drawing/2014/main" id="{EC7B32CD-6C7F-1296-7F24-9D4F1CCB55EC}"/>
              </a:ext>
            </a:extLst>
          </p:cNvPr>
          <p:cNvSpPr>
            <a:spLocks noGrp="1"/>
          </p:cNvSpPr>
          <p:nvPr>
            <p:ph idx="1"/>
          </p:nvPr>
        </p:nvSpPr>
        <p:spPr>
          <a:xfrm>
            <a:off x="601885" y="5280866"/>
            <a:ext cx="11389488" cy="1418744"/>
          </a:xfrm>
        </p:spPr>
        <p:txBody>
          <a:bodyPr>
            <a:normAutofit fontScale="92500"/>
          </a:bodyPr>
          <a:lstStyle/>
          <a:p>
            <a:r>
              <a:rPr lang="en-US" dirty="0"/>
              <a:t>Hatchling ionocyte density increases with temperature</a:t>
            </a:r>
          </a:p>
          <a:p>
            <a:r>
              <a:rPr lang="en-US" dirty="0"/>
              <a:t>At 24°C ionocyte density increases slightly with CO</a:t>
            </a:r>
            <a:r>
              <a:rPr lang="en-US" baseline="-25000" dirty="0"/>
              <a:t>2</a:t>
            </a:r>
            <a:endParaRPr lang="en-US" dirty="0"/>
          </a:p>
          <a:p>
            <a:r>
              <a:rPr lang="en-US" dirty="0"/>
              <a:t>By 10-mm length, no treatment effects and lower overall ionocyte density</a:t>
            </a:r>
          </a:p>
        </p:txBody>
      </p:sp>
      <p:sp>
        <p:nvSpPr>
          <p:cNvPr id="12" name="TextBox 11">
            <a:extLst>
              <a:ext uri="{FF2B5EF4-FFF2-40B4-BE49-F238E27FC236}">
                <a16:creationId xmlns:a16="http://schemas.microsoft.com/office/drawing/2014/main" id="{4095F096-0D0E-81A1-F164-F7BA6CC464F7}"/>
              </a:ext>
            </a:extLst>
          </p:cNvPr>
          <p:cNvSpPr txBox="1"/>
          <p:nvPr/>
        </p:nvSpPr>
        <p:spPr>
          <a:xfrm>
            <a:off x="3124682" y="1110035"/>
            <a:ext cx="1377869" cy="369332"/>
          </a:xfrm>
          <a:prstGeom prst="rect">
            <a:avLst/>
          </a:prstGeom>
          <a:noFill/>
        </p:spPr>
        <p:txBody>
          <a:bodyPr wrap="square" rtlCol="0">
            <a:spAutoFit/>
          </a:bodyPr>
          <a:lstStyle/>
          <a:p>
            <a:r>
              <a:rPr lang="en-US" b="1" dirty="0">
                <a:solidFill>
                  <a:schemeClr val="tx2">
                    <a:lumMod val="10000"/>
                  </a:schemeClr>
                </a:solidFill>
              </a:rPr>
              <a:t>Hatchlings</a:t>
            </a:r>
          </a:p>
        </p:txBody>
      </p:sp>
      <p:sp>
        <p:nvSpPr>
          <p:cNvPr id="13" name="TextBox 12">
            <a:extLst>
              <a:ext uri="{FF2B5EF4-FFF2-40B4-BE49-F238E27FC236}">
                <a16:creationId xmlns:a16="http://schemas.microsoft.com/office/drawing/2014/main" id="{BED665D0-0F9F-059F-1F2C-FB82B9819BC3}"/>
              </a:ext>
            </a:extLst>
          </p:cNvPr>
          <p:cNvSpPr txBox="1"/>
          <p:nvPr/>
        </p:nvSpPr>
        <p:spPr>
          <a:xfrm>
            <a:off x="6724891" y="1103952"/>
            <a:ext cx="1782502" cy="369332"/>
          </a:xfrm>
          <a:prstGeom prst="rect">
            <a:avLst/>
          </a:prstGeom>
          <a:noFill/>
        </p:spPr>
        <p:txBody>
          <a:bodyPr wrap="square" rtlCol="0">
            <a:spAutoFit/>
          </a:bodyPr>
          <a:lstStyle/>
          <a:p>
            <a:r>
              <a:rPr lang="en-US" b="1" dirty="0">
                <a:solidFill>
                  <a:schemeClr val="tx2">
                    <a:lumMod val="10000"/>
                  </a:schemeClr>
                </a:solidFill>
              </a:rPr>
              <a:t>10-mm Larvae</a:t>
            </a:r>
          </a:p>
        </p:txBody>
      </p:sp>
      <p:sp>
        <p:nvSpPr>
          <p:cNvPr id="14" name="Rectangle 13">
            <a:extLst>
              <a:ext uri="{FF2B5EF4-FFF2-40B4-BE49-F238E27FC236}">
                <a16:creationId xmlns:a16="http://schemas.microsoft.com/office/drawing/2014/main" id="{8ED10537-4103-BA23-8DB0-8BAE421BC5C1}"/>
              </a:ext>
            </a:extLst>
          </p:cNvPr>
          <p:cNvSpPr/>
          <p:nvPr/>
        </p:nvSpPr>
        <p:spPr>
          <a:xfrm>
            <a:off x="2546914" y="1178939"/>
            <a:ext cx="277792" cy="2387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332CC4F-0BF3-AFC8-FE07-96DC039424FD}"/>
              </a:ext>
            </a:extLst>
          </p:cNvPr>
          <p:cNvSpPr/>
          <p:nvPr/>
        </p:nvSpPr>
        <p:spPr>
          <a:xfrm>
            <a:off x="6254754" y="1116145"/>
            <a:ext cx="267966" cy="3136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Chart&#10;&#10;Description automatically generated">
            <a:extLst>
              <a:ext uri="{FF2B5EF4-FFF2-40B4-BE49-F238E27FC236}">
                <a16:creationId xmlns:a16="http://schemas.microsoft.com/office/drawing/2014/main" id="{74D2BB19-9CA4-4A66-4547-8B85E51BC6A4}"/>
              </a:ext>
            </a:extLst>
          </p:cNvPr>
          <p:cNvPicPr>
            <a:picLocks noChangeAspect="1"/>
          </p:cNvPicPr>
          <p:nvPr/>
        </p:nvPicPr>
        <p:blipFill rotWithShape="1">
          <a:blip r:embed="rId2">
            <a:extLst>
              <a:ext uri="{28A0092B-C50C-407E-A947-70E740481C1C}">
                <a14:useLocalDpi xmlns:a14="http://schemas.microsoft.com/office/drawing/2010/main" val="0"/>
              </a:ext>
            </a:extLst>
          </a:blip>
          <a:srcRect l="15968" t="72688" r="64643" b="22056"/>
          <a:stretch/>
        </p:blipFill>
        <p:spPr>
          <a:xfrm>
            <a:off x="4908282" y="4693920"/>
            <a:ext cx="1970523" cy="400624"/>
          </a:xfrm>
          <a:prstGeom prst="rect">
            <a:avLst/>
          </a:prstGeom>
        </p:spPr>
      </p:pic>
      <p:sp>
        <p:nvSpPr>
          <p:cNvPr id="19" name="Rectangle 18">
            <a:extLst>
              <a:ext uri="{FF2B5EF4-FFF2-40B4-BE49-F238E27FC236}">
                <a16:creationId xmlns:a16="http://schemas.microsoft.com/office/drawing/2014/main" id="{F394D106-34D8-93CB-8AF4-EDA32DD11700}"/>
              </a:ext>
            </a:extLst>
          </p:cNvPr>
          <p:cNvSpPr/>
          <p:nvPr/>
        </p:nvSpPr>
        <p:spPr>
          <a:xfrm>
            <a:off x="3124682" y="4645901"/>
            <a:ext cx="1673395" cy="369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DD27C45-DE29-70F3-A010-A34875366E75}"/>
              </a:ext>
            </a:extLst>
          </p:cNvPr>
          <p:cNvSpPr/>
          <p:nvPr/>
        </p:nvSpPr>
        <p:spPr>
          <a:xfrm>
            <a:off x="6845169" y="4640265"/>
            <a:ext cx="1673395" cy="369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89283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DC1B6ED-AC0D-EFAD-29B4-E497F9D6BF6F}"/>
              </a:ext>
            </a:extLst>
          </p:cNvPr>
          <p:cNvSpPr/>
          <p:nvPr/>
        </p:nvSpPr>
        <p:spPr>
          <a:xfrm>
            <a:off x="950976" y="1095196"/>
            <a:ext cx="10363200" cy="4196131"/>
          </a:xfrm>
          <a:prstGeom prst="rect">
            <a:avLst/>
          </a:prstGeom>
          <a:solidFill>
            <a:schemeClr val="tx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 scatter chart&#10;&#10;Description automatically generated">
            <a:extLst>
              <a:ext uri="{FF2B5EF4-FFF2-40B4-BE49-F238E27FC236}">
                <a16:creationId xmlns:a16="http://schemas.microsoft.com/office/drawing/2014/main" id="{1A79E6CE-BD1F-8C15-60B6-D28ABFCF6C1E}"/>
              </a:ext>
            </a:extLst>
          </p:cNvPr>
          <p:cNvPicPr>
            <a:picLocks noChangeAspect="1"/>
          </p:cNvPicPr>
          <p:nvPr/>
        </p:nvPicPr>
        <p:blipFill rotWithShape="1">
          <a:blip r:embed="rId2">
            <a:extLst>
              <a:ext uri="{28A0092B-C50C-407E-A947-70E740481C1C}">
                <a14:useLocalDpi xmlns:a14="http://schemas.microsoft.com/office/drawing/2010/main" val="0"/>
              </a:ext>
            </a:extLst>
          </a:blip>
          <a:srcRect r="18897"/>
          <a:stretch/>
        </p:blipFill>
        <p:spPr>
          <a:xfrm>
            <a:off x="1422685" y="1298295"/>
            <a:ext cx="7904195" cy="3898353"/>
          </a:xfrm>
          <a:prstGeom prst="rect">
            <a:avLst/>
          </a:prstGeom>
        </p:spPr>
      </p:pic>
      <p:sp>
        <p:nvSpPr>
          <p:cNvPr id="2" name="Title 1">
            <a:extLst>
              <a:ext uri="{FF2B5EF4-FFF2-40B4-BE49-F238E27FC236}">
                <a16:creationId xmlns:a16="http://schemas.microsoft.com/office/drawing/2014/main" id="{55A0A8CA-8401-9669-40D6-F5E59DD1B7ED}"/>
              </a:ext>
            </a:extLst>
          </p:cNvPr>
          <p:cNvSpPr>
            <a:spLocks noGrp="1"/>
          </p:cNvSpPr>
          <p:nvPr>
            <p:ph type="title"/>
          </p:nvPr>
        </p:nvSpPr>
        <p:spPr>
          <a:xfrm>
            <a:off x="28938" y="57807"/>
            <a:ext cx="12192000" cy="807825"/>
          </a:xfrm>
        </p:spPr>
        <p:txBody>
          <a:bodyPr>
            <a:noAutofit/>
          </a:bodyPr>
          <a:lstStyle/>
          <a:p>
            <a:pPr algn="ctr"/>
            <a:r>
              <a:rPr lang="en-US" sz="2800" dirty="0"/>
              <a:t>Chapter 3 Results: Does metabolism increase with ionocyte density? </a:t>
            </a:r>
          </a:p>
        </p:txBody>
      </p:sp>
      <p:sp>
        <p:nvSpPr>
          <p:cNvPr id="3" name="Content Placeholder 2">
            <a:extLst>
              <a:ext uri="{FF2B5EF4-FFF2-40B4-BE49-F238E27FC236}">
                <a16:creationId xmlns:a16="http://schemas.microsoft.com/office/drawing/2014/main" id="{EC7B32CD-6C7F-1296-7F24-9D4F1CCB55EC}"/>
              </a:ext>
            </a:extLst>
          </p:cNvPr>
          <p:cNvSpPr>
            <a:spLocks noGrp="1"/>
          </p:cNvSpPr>
          <p:nvPr>
            <p:ph idx="1"/>
          </p:nvPr>
        </p:nvSpPr>
        <p:spPr>
          <a:xfrm>
            <a:off x="601885" y="5435358"/>
            <a:ext cx="11389488" cy="1264251"/>
          </a:xfrm>
        </p:spPr>
        <p:txBody>
          <a:bodyPr>
            <a:normAutofit/>
          </a:bodyPr>
          <a:lstStyle/>
          <a:p>
            <a:r>
              <a:rPr lang="en-US" dirty="0"/>
              <a:t>Relationship switches after hatching</a:t>
            </a:r>
          </a:p>
          <a:p>
            <a:r>
              <a:rPr lang="en-US" dirty="0"/>
              <a:t>Temperature is strongest factor in both: metabolism and ionocytes</a:t>
            </a:r>
          </a:p>
        </p:txBody>
      </p:sp>
      <p:sp>
        <p:nvSpPr>
          <p:cNvPr id="12" name="TextBox 11">
            <a:extLst>
              <a:ext uri="{FF2B5EF4-FFF2-40B4-BE49-F238E27FC236}">
                <a16:creationId xmlns:a16="http://schemas.microsoft.com/office/drawing/2014/main" id="{4095F096-0D0E-81A1-F164-F7BA6CC464F7}"/>
              </a:ext>
            </a:extLst>
          </p:cNvPr>
          <p:cNvSpPr txBox="1"/>
          <p:nvPr/>
        </p:nvSpPr>
        <p:spPr>
          <a:xfrm>
            <a:off x="3017575" y="1295233"/>
            <a:ext cx="1377869" cy="369332"/>
          </a:xfrm>
          <a:prstGeom prst="rect">
            <a:avLst/>
          </a:prstGeom>
          <a:noFill/>
        </p:spPr>
        <p:txBody>
          <a:bodyPr wrap="square" rtlCol="0">
            <a:spAutoFit/>
          </a:bodyPr>
          <a:lstStyle/>
          <a:p>
            <a:r>
              <a:rPr lang="en-US" b="1" dirty="0">
                <a:solidFill>
                  <a:schemeClr val="tx2">
                    <a:lumMod val="10000"/>
                  </a:schemeClr>
                </a:solidFill>
              </a:rPr>
              <a:t>Embryos</a:t>
            </a:r>
          </a:p>
        </p:txBody>
      </p:sp>
      <p:sp>
        <p:nvSpPr>
          <p:cNvPr id="13" name="TextBox 12">
            <a:extLst>
              <a:ext uri="{FF2B5EF4-FFF2-40B4-BE49-F238E27FC236}">
                <a16:creationId xmlns:a16="http://schemas.microsoft.com/office/drawing/2014/main" id="{BED665D0-0F9F-059F-1F2C-FB82B9819BC3}"/>
              </a:ext>
            </a:extLst>
          </p:cNvPr>
          <p:cNvSpPr txBox="1"/>
          <p:nvPr/>
        </p:nvSpPr>
        <p:spPr>
          <a:xfrm>
            <a:off x="6617784" y="1289150"/>
            <a:ext cx="1782502" cy="369332"/>
          </a:xfrm>
          <a:prstGeom prst="rect">
            <a:avLst/>
          </a:prstGeom>
          <a:noFill/>
        </p:spPr>
        <p:txBody>
          <a:bodyPr wrap="square" rtlCol="0">
            <a:spAutoFit/>
          </a:bodyPr>
          <a:lstStyle/>
          <a:p>
            <a:r>
              <a:rPr lang="en-US" b="1" dirty="0">
                <a:solidFill>
                  <a:schemeClr val="tx2">
                    <a:lumMod val="10000"/>
                  </a:schemeClr>
                </a:solidFill>
              </a:rPr>
              <a:t>Hatchlings</a:t>
            </a:r>
          </a:p>
        </p:txBody>
      </p:sp>
      <p:sp>
        <p:nvSpPr>
          <p:cNvPr id="14" name="Rectangle 13">
            <a:extLst>
              <a:ext uri="{FF2B5EF4-FFF2-40B4-BE49-F238E27FC236}">
                <a16:creationId xmlns:a16="http://schemas.microsoft.com/office/drawing/2014/main" id="{8ED10537-4103-BA23-8DB0-8BAE421BC5C1}"/>
              </a:ext>
            </a:extLst>
          </p:cNvPr>
          <p:cNvSpPr/>
          <p:nvPr/>
        </p:nvSpPr>
        <p:spPr>
          <a:xfrm>
            <a:off x="2265705" y="1370175"/>
            <a:ext cx="277792" cy="2387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332CC4F-0BF3-AFC8-FE07-96DC039424FD}"/>
              </a:ext>
            </a:extLst>
          </p:cNvPr>
          <p:cNvSpPr/>
          <p:nvPr/>
        </p:nvSpPr>
        <p:spPr>
          <a:xfrm>
            <a:off x="6064131" y="1360532"/>
            <a:ext cx="277792" cy="2387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hart, scatter chart&#10;&#10;Description automatically generated">
            <a:extLst>
              <a:ext uri="{FF2B5EF4-FFF2-40B4-BE49-F238E27FC236}">
                <a16:creationId xmlns:a16="http://schemas.microsoft.com/office/drawing/2014/main" id="{CA319700-2A9A-C633-418B-97A9B048D308}"/>
              </a:ext>
            </a:extLst>
          </p:cNvPr>
          <p:cNvPicPr>
            <a:picLocks noChangeAspect="1"/>
          </p:cNvPicPr>
          <p:nvPr/>
        </p:nvPicPr>
        <p:blipFill rotWithShape="1">
          <a:blip r:embed="rId2">
            <a:extLst>
              <a:ext uri="{28A0092B-C50C-407E-A947-70E740481C1C}">
                <a14:useLocalDpi xmlns:a14="http://schemas.microsoft.com/office/drawing/2010/main" val="0"/>
              </a:ext>
            </a:extLst>
          </a:blip>
          <a:srcRect l="81478" t="28151" b="29315"/>
          <a:stretch/>
        </p:blipFill>
        <p:spPr>
          <a:xfrm>
            <a:off x="9326880" y="2080665"/>
            <a:ext cx="1805166" cy="1658112"/>
          </a:xfrm>
          <a:prstGeom prst="rect">
            <a:avLst/>
          </a:prstGeom>
        </p:spPr>
      </p:pic>
      <p:sp>
        <p:nvSpPr>
          <p:cNvPr id="7" name="TextBox 6">
            <a:extLst>
              <a:ext uri="{FF2B5EF4-FFF2-40B4-BE49-F238E27FC236}">
                <a16:creationId xmlns:a16="http://schemas.microsoft.com/office/drawing/2014/main" id="{2EFF63D4-2FB3-CEF9-8CE9-5A0D74248D28}"/>
              </a:ext>
            </a:extLst>
          </p:cNvPr>
          <p:cNvSpPr txBox="1"/>
          <p:nvPr/>
        </p:nvSpPr>
        <p:spPr>
          <a:xfrm>
            <a:off x="3104130" y="1568536"/>
            <a:ext cx="1034257" cy="338554"/>
          </a:xfrm>
          <a:prstGeom prst="rect">
            <a:avLst/>
          </a:prstGeom>
          <a:noFill/>
        </p:spPr>
        <p:txBody>
          <a:bodyPr wrap="none" rtlCol="0">
            <a:spAutoFit/>
          </a:bodyPr>
          <a:lstStyle/>
          <a:p>
            <a:r>
              <a:rPr lang="en-US" sz="1600" dirty="0">
                <a:solidFill>
                  <a:schemeClr val="tx2">
                    <a:lumMod val="10000"/>
                  </a:schemeClr>
                </a:solidFill>
              </a:rPr>
              <a:t>R</a:t>
            </a:r>
            <a:r>
              <a:rPr lang="en-US" sz="1600" baseline="30000" dirty="0">
                <a:solidFill>
                  <a:schemeClr val="tx2">
                    <a:lumMod val="10000"/>
                  </a:schemeClr>
                </a:solidFill>
              </a:rPr>
              <a:t>2</a:t>
            </a:r>
            <a:r>
              <a:rPr lang="en-US" sz="1600" dirty="0">
                <a:solidFill>
                  <a:schemeClr val="tx2">
                    <a:lumMod val="10000"/>
                  </a:schemeClr>
                </a:solidFill>
              </a:rPr>
              <a:t> = 0.04</a:t>
            </a:r>
          </a:p>
        </p:txBody>
      </p:sp>
      <p:sp>
        <p:nvSpPr>
          <p:cNvPr id="8" name="TextBox 7">
            <a:extLst>
              <a:ext uri="{FF2B5EF4-FFF2-40B4-BE49-F238E27FC236}">
                <a16:creationId xmlns:a16="http://schemas.microsoft.com/office/drawing/2014/main" id="{C39B6DE4-44C6-D34C-CB68-1D6C1877B95F}"/>
              </a:ext>
            </a:extLst>
          </p:cNvPr>
          <p:cNvSpPr txBox="1"/>
          <p:nvPr/>
        </p:nvSpPr>
        <p:spPr>
          <a:xfrm>
            <a:off x="6756069" y="1553753"/>
            <a:ext cx="1034257" cy="338554"/>
          </a:xfrm>
          <a:prstGeom prst="rect">
            <a:avLst/>
          </a:prstGeom>
          <a:noFill/>
        </p:spPr>
        <p:txBody>
          <a:bodyPr wrap="none" rtlCol="0">
            <a:spAutoFit/>
          </a:bodyPr>
          <a:lstStyle/>
          <a:p>
            <a:r>
              <a:rPr lang="en-US" sz="1600" dirty="0">
                <a:solidFill>
                  <a:schemeClr val="tx2">
                    <a:lumMod val="10000"/>
                  </a:schemeClr>
                </a:solidFill>
              </a:rPr>
              <a:t>R</a:t>
            </a:r>
            <a:r>
              <a:rPr lang="en-US" sz="1600" baseline="30000" dirty="0">
                <a:solidFill>
                  <a:schemeClr val="tx2">
                    <a:lumMod val="10000"/>
                  </a:schemeClr>
                </a:solidFill>
              </a:rPr>
              <a:t>2</a:t>
            </a:r>
            <a:r>
              <a:rPr lang="en-US" sz="1600" dirty="0">
                <a:solidFill>
                  <a:schemeClr val="tx2">
                    <a:lumMod val="10000"/>
                  </a:schemeClr>
                </a:solidFill>
              </a:rPr>
              <a:t> = 0.02</a:t>
            </a:r>
          </a:p>
        </p:txBody>
      </p:sp>
      <p:sp>
        <p:nvSpPr>
          <p:cNvPr id="16" name="Rectangle 15">
            <a:extLst>
              <a:ext uri="{FF2B5EF4-FFF2-40B4-BE49-F238E27FC236}">
                <a16:creationId xmlns:a16="http://schemas.microsoft.com/office/drawing/2014/main" id="{56E689B9-32FB-8E83-509A-6E8BA92F83E9}"/>
              </a:ext>
            </a:extLst>
          </p:cNvPr>
          <p:cNvSpPr/>
          <p:nvPr/>
        </p:nvSpPr>
        <p:spPr>
          <a:xfrm>
            <a:off x="2230908" y="4829109"/>
            <a:ext cx="3173852" cy="252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2E4FDDC-FD18-930E-1A9A-C4A12651356D}"/>
              </a:ext>
            </a:extLst>
          </p:cNvPr>
          <p:cNvSpPr/>
          <p:nvPr/>
        </p:nvSpPr>
        <p:spPr>
          <a:xfrm>
            <a:off x="5851760" y="4822759"/>
            <a:ext cx="3173852" cy="2447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Chart, scatter chart&#10;&#10;Description automatically generated">
            <a:extLst>
              <a:ext uri="{FF2B5EF4-FFF2-40B4-BE49-F238E27FC236}">
                <a16:creationId xmlns:a16="http://schemas.microsoft.com/office/drawing/2014/main" id="{CC34EA11-CE21-C270-3619-055000E9794E}"/>
              </a:ext>
            </a:extLst>
          </p:cNvPr>
          <p:cNvPicPr>
            <a:picLocks noChangeAspect="1"/>
          </p:cNvPicPr>
          <p:nvPr/>
        </p:nvPicPr>
        <p:blipFill rotWithShape="1">
          <a:blip r:embed="rId2">
            <a:extLst>
              <a:ext uri="{28A0092B-C50C-407E-A947-70E740481C1C}">
                <a14:useLocalDpi xmlns:a14="http://schemas.microsoft.com/office/drawing/2010/main" val="0"/>
              </a:ext>
            </a:extLst>
          </a:blip>
          <a:srcRect l="8095" t="89352" r="61021" b="2065"/>
          <a:stretch/>
        </p:blipFill>
        <p:spPr>
          <a:xfrm>
            <a:off x="3872507" y="4829032"/>
            <a:ext cx="3322551" cy="369332"/>
          </a:xfrm>
          <a:prstGeom prst="rect">
            <a:avLst/>
          </a:prstGeom>
        </p:spPr>
      </p:pic>
    </p:spTree>
    <p:extLst>
      <p:ext uri="{BB962C8B-B14F-4D97-AF65-F5344CB8AC3E}">
        <p14:creationId xmlns:p14="http://schemas.microsoft.com/office/powerpoint/2010/main" val="3264585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A280C-D89B-4677-92EA-7E3128DE9C3D}"/>
              </a:ext>
            </a:extLst>
          </p:cNvPr>
          <p:cNvSpPr>
            <a:spLocks noGrp="1"/>
          </p:cNvSpPr>
          <p:nvPr>
            <p:ph type="title"/>
          </p:nvPr>
        </p:nvSpPr>
        <p:spPr/>
        <p:txBody>
          <a:bodyPr/>
          <a:lstStyle/>
          <a:p>
            <a:r>
              <a:rPr lang="en-US" b="1" dirty="0"/>
              <a:t>The Perfect Storm: </a:t>
            </a:r>
            <a:r>
              <a:rPr lang="en-US" dirty="0"/>
              <a:t>Multiple Intensifying Stressors in Estuaries</a:t>
            </a:r>
          </a:p>
        </p:txBody>
      </p:sp>
      <p:sp>
        <p:nvSpPr>
          <p:cNvPr id="7" name="TextBox 6">
            <a:extLst>
              <a:ext uri="{FF2B5EF4-FFF2-40B4-BE49-F238E27FC236}">
                <a16:creationId xmlns:a16="http://schemas.microsoft.com/office/drawing/2014/main" id="{626D4372-AD0A-73D4-7873-535AE957CC7A}"/>
              </a:ext>
            </a:extLst>
          </p:cNvPr>
          <p:cNvSpPr txBox="1"/>
          <p:nvPr/>
        </p:nvSpPr>
        <p:spPr>
          <a:xfrm>
            <a:off x="6507896" y="6479907"/>
            <a:ext cx="1619739" cy="307777"/>
          </a:xfrm>
          <a:prstGeom prst="rect">
            <a:avLst/>
          </a:prstGeom>
          <a:noFill/>
        </p:spPr>
        <p:txBody>
          <a:bodyPr wrap="none" rtlCol="0">
            <a:spAutoFit/>
          </a:bodyPr>
          <a:lstStyle/>
          <a:p>
            <a:r>
              <a:rPr lang="en-US" sz="1400" dirty="0"/>
              <a:t>Source: NY Times</a:t>
            </a:r>
          </a:p>
        </p:txBody>
      </p:sp>
      <p:pic>
        <p:nvPicPr>
          <p:cNvPr id="8" name="Picture 2" descr="New England Coastal Waters Warming More Than Anywhere Else In U.S. | WBUR  News">
            <a:extLst>
              <a:ext uri="{FF2B5EF4-FFF2-40B4-BE49-F238E27FC236}">
                <a16:creationId xmlns:a16="http://schemas.microsoft.com/office/drawing/2014/main" id="{0A98BBCE-97A9-DB60-0A42-DF9341EC83DC}"/>
              </a:ext>
            </a:extLst>
          </p:cNvPr>
          <p:cNvPicPr>
            <a:picLocks noChangeAspect="1" noChangeArrowheads="1"/>
          </p:cNvPicPr>
          <p:nvPr/>
        </p:nvPicPr>
        <p:blipFill>
          <a:blip r:embed="rId3">
            <a:alphaModFix amt="35000"/>
            <a:extLst>
              <a:ext uri="{28A0092B-C50C-407E-A947-70E740481C1C}">
                <a14:useLocalDpi xmlns:a14="http://schemas.microsoft.com/office/drawing/2010/main" val="0"/>
              </a:ext>
            </a:extLst>
          </a:blip>
          <a:srcRect/>
          <a:stretch>
            <a:fillRect/>
          </a:stretch>
        </p:blipFill>
        <p:spPr bwMode="auto">
          <a:xfrm>
            <a:off x="164606" y="2764663"/>
            <a:ext cx="3931712" cy="306699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Long Island Sees a Crisis as It Floats to the Surface - The New York Times">
            <a:extLst>
              <a:ext uri="{FF2B5EF4-FFF2-40B4-BE49-F238E27FC236}">
                <a16:creationId xmlns:a16="http://schemas.microsoft.com/office/drawing/2014/main" id="{AD5B022A-5B94-2765-FB74-EA27496DC77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307"/>
          <a:stretch/>
        </p:blipFill>
        <p:spPr bwMode="auto">
          <a:xfrm>
            <a:off x="3393475" y="2377596"/>
            <a:ext cx="4734160" cy="4115279"/>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17AAA288-5E8E-5C0E-FD2A-E8AC550F7D4D}"/>
              </a:ext>
            </a:extLst>
          </p:cNvPr>
          <p:cNvSpPr/>
          <p:nvPr/>
        </p:nvSpPr>
        <p:spPr>
          <a:xfrm>
            <a:off x="1270535" y="1874708"/>
            <a:ext cx="1673855" cy="461665"/>
          </a:xfrm>
          <a:prstGeom prst="rect">
            <a:avLst/>
          </a:prstGeom>
          <a:noFill/>
        </p:spPr>
        <p:txBody>
          <a:bodyPr wrap="none" lIns="91440" tIns="45720" rIns="91440" bIns="45720">
            <a:spAutoFit/>
          </a:bodyPr>
          <a:lstStyle/>
          <a:p>
            <a:pPr algn="ctr"/>
            <a:r>
              <a:rPr lang="en-US" sz="2400" b="1" dirty="0">
                <a:ln w="13462">
                  <a:solidFill>
                    <a:schemeClr val="bg1"/>
                  </a:solidFill>
                  <a:prstDash val="solid"/>
                </a:ln>
                <a:solidFill>
                  <a:schemeClr val="accent5">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rPr>
              <a:t>WARMING</a:t>
            </a:r>
            <a:endParaRPr lang="en-US" sz="4800" b="1" cap="none" spc="0" dirty="0">
              <a:ln w="13462">
                <a:solidFill>
                  <a:schemeClr val="bg1"/>
                </a:solidFill>
                <a:prstDash val="solid"/>
              </a:ln>
              <a:solidFill>
                <a:schemeClr val="accent5">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endParaRPr>
          </a:p>
        </p:txBody>
      </p:sp>
      <p:sp>
        <p:nvSpPr>
          <p:cNvPr id="15" name="Rectangle 14">
            <a:extLst>
              <a:ext uri="{FF2B5EF4-FFF2-40B4-BE49-F238E27FC236}">
                <a16:creationId xmlns:a16="http://schemas.microsoft.com/office/drawing/2014/main" id="{289BF71D-EF59-F75B-B288-7BF3A4A37840}"/>
              </a:ext>
            </a:extLst>
          </p:cNvPr>
          <p:cNvSpPr/>
          <p:nvPr/>
        </p:nvSpPr>
        <p:spPr>
          <a:xfrm>
            <a:off x="8598374" y="1690041"/>
            <a:ext cx="2755426" cy="830997"/>
          </a:xfrm>
          <a:prstGeom prst="rect">
            <a:avLst/>
          </a:prstGeom>
          <a:noFill/>
        </p:spPr>
        <p:txBody>
          <a:bodyPr wrap="square" lIns="91440" tIns="45720" rIns="91440" bIns="45720">
            <a:spAutoFit/>
          </a:bodyPr>
          <a:lstStyle/>
          <a:p>
            <a:pPr algn="ctr"/>
            <a:r>
              <a:rPr lang="en-US" sz="2400" b="1" dirty="0">
                <a:ln w="13462">
                  <a:solidFill>
                    <a:schemeClr val="bg1"/>
                  </a:solidFill>
                  <a:prstDash val="solid"/>
                </a:ln>
                <a:solidFill>
                  <a:schemeClr val="accent1">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rPr>
              <a:t>OCEAN ACIDIFICATION</a:t>
            </a:r>
            <a:endParaRPr lang="en-US" sz="4800" b="1" cap="none" spc="0" dirty="0">
              <a:ln w="13462">
                <a:solidFill>
                  <a:schemeClr val="bg1"/>
                </a:solidFill>
                <a:prstDash val="solid"/>
              </a:ln>
              <a:solidFill>
                <a:schemeClr val="accent1">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endParaRPr>
          </a:p>
        </p:txBody>
      </p:sp>
      <p:sp>
        <p:nvSpPr>
          <p:cNvPr id="16" name="Rectangle 15">
            <a:extLst>
              <a:ext uri="{FF2B5EF4-FFF2-40B4-BE49-F238E27FC236}">
                <a16:creationId xmlns:a16="http://schemas.microsoft.com/office/drawing/2014/main" id="{FBAC9986-C48A-3AD2-EC1C-0F7941891E9F}"/>
              </a:ext>
            </a:extLst>
          </p:cNvPr>
          <p:cNvSpPr/>
          <p:nvPr/>
        </p:nvSpPr>
        <p:spPr>
          <a:xfrm>
            <a:off x="4024590" y="1877207"/>
            <a:ext cx="3592469" cy="461665"/>
          </a:xfrm>
          <a:prstGeom prst="rect">
            <a:avLst/>
          </a:prstGeom>
          <a:noFill/>
        </p:spPr>
        <p:txBody>
          <a:bodyPr wrap="square" lIns="91440" tIns="45720" rIns="91440" bIns="45720">
            <a:spAutoFit/>
          </a:bodyPr>
          <a:lstStyle/>
          <a:p>
            <a:pPr algn="ctr"/>
            <a:r>
              <a:rPr lang="en-US" sz="2400" b="1" dirty="0">
                <a:ln w="13462">
                  <a:solidFill>
                    <a:schemeClr val="bg1"/>
                  </a:solidFill>
                  <a:prstDash val="solid"/>
                </a:ln>
                <a:solidFill>
                  <a:schemeClr val="accent4">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rPr>
              <a:t>HYPOXIA</a:t>
            </a:r>
            <a:endParaRPr lang="en-US" sz="4800" b="1" cap="none" spc="0" dirty="0">
              <a:ln w="13462">
                <a:solidFill>
                  <a:schemeClr val="bg1"/>
                </a:solidFill>
                <a:prstDash val="solid"/>
              </a:ln>
              <a:solidFill>
                <a:schemeClr val="accent4">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endParaRPr>
          </a:p>
        </p:txBody>
      </p:sp>
    </p:spTree>
    <p:extLst>
      <p:ext uri="{BB962C8B-B14F-4D97-AF65-F5344CB8AC3E}">
        <p14:creationId xmlns:p14="http://schemas.microsoft.com/office/powerpoint/2010/main" val="9338340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608A0-EFEA-F5EE-05E4-BE579DA76AFB}"/>
              </a:ext>
            </a:extLst>
          </p:cNvPr>
          <p:cNvSpPr>
            <a:spLocks noGrp="1"/>
          </p:cNvSpPr>
          <p:nvPr>
            <p:ph type="title"/>
          </p:nvPr>
        </p:nvSpPr>
        <p:spPr/>
        <p:txBody>
          <a:bodyPr/>
          <a:lstStyle/>
          <a:p>
            <a:r>
              <a:rPr lang="en-US" dirty="0"/>
              <a:t>Chapter 3 Conclusions and Next Steps</a:t>
            </a:r>
          </a:p>
        </p:txBody>
      </p:sp>
      <p:sp>
        <p:nvSpPr>
          <p:cNvPr id="3" name="Content Placeholder 2">
            <a:extLst>
              <a:ext uri="{FF2B5EF4-FFF2-40B4-BE49-F238E27FC236}">
                <a16:creationId xmlns:a16="http://schemas.microsoft.com/office/drawing/2014/main" id="{ABD16142-D6F0-8C0C-B1DF-F93008666F8C}"/>
              </a:ext>
            </a:extLst>
          </p:cNvPr>
          <p:cNvSpPr>
            <a:spLocks noGrp="1"/>
          </p:cNvSpPr>
          <p:nvPr>
            <p:ph idx="1"/>
          </p:nvPr>
        </p:nvSpPr>
        <p:spPr>
          <a:xfrm>
            <a:off x="838200" y="1825625"/>
            <a:ext cx="9850120" cy="4351338"/>
          </a:xfrm>
        </p:spPr>
        <p:txBody>
          <a:bodyPr/>
          <a:lstStyle/>
          <a:p>
            <a:r>
              <a:rPr lang="en-US" dirty="0"/>
              <a:t>Temperature influences how well silversides can adjust to high CO</a:t>
            </a:r>
            <a:r>
              <a:rPr lang="en-US" baseline="-25000" dirty="0"/>
              <a:t>2</a:t>
            </a:r>
          </a:p>
          <a:p>
            <a:r>
              <a:rPr lang="en-US" dirty="0"/>
              <a:t>Ionocytes proliferate rapidly around time of hatching</a:t>
            </a:r>
          </a:p>
          <a:p>
            <a:pPr lvl="1"/>
            <a:r>
              <a:rPr lang="en-US" dirty="0"/>
              <a:t>May also be a survival effect</a:t>
            </a:r>
          </a:p>
          <a:p>
            <a:r>
              <a:rPr lang="en-US" dirty="0"/>
              <a:t>Future steps: confirm ionocyte </a:t>
            </a:r>
            <a:r>
              <a:rPr lang="en-US" b="1" dirty="0"/>
              <a:t>activity</a:t>
            </a:r>
            <a:endParaRPr lang="en-US" dirty="0"/>
          </a:p>
          <a:p>
            <a:pPr lvl="1"/>
            <a:r>
              <a:rPr lang="en-US" dirty="0"/>
              <a:t>In progress: Gene expression</a:t>
            </a:r>
          </a:p>
          <a:p>
            <a:pPr lvl="1"/>
            <a:r>
              <a:rPr lang="en-US" dirty="0"/>
              <a:t>Future work: Enzyme activity</a:t>
            </a:r>
          </a:p>
        </p:txBody>
      </p:sp>
    </p:spTree>
    <p:extLst>
      <p:ext uri="{BB962C8B-B14F-4D97-AF65-F5344CB8AC3E}">
        <p14:creationId xmlns:p14="http://schemas.microsoft.com/office/powerpoint/2010/main" val="35262040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1E24C-B0C3-FA89-8B23-5C33AFF356E6}"/>
              </a:ext>
            </a:extLst>
          </p:cNvPr>
          <p:cNvSpPr>
            <a:spLocks noGrp="1"/>
          </p:cNvSpPr>
          <p:nvPr>
            <p:ph type="title"/>
          </p:nvPr>
        </p:nvSpPr>
        <p:spPr>
          <a:xfrm>
            <a:off x="838200" y="109941"/>
            <a:ext cx="10515600" cy="1325563"/>
          </a:xfrm>
        </p:spPr>
        <p:txBody>
          <a:bodyPr/>
          <a:lstStyle/>
          <a:p>
            <a:r>
              <a:rPr lang="en-US" dirty="0"/>
              <a:t>Objectives</a:t>
            </a:r>
          </a:p>
        </p:txBody>
      </p:sp>
      <p:sp>
        <p:nvSpPr>
          <p:cNvPr id="3" name="Content Placeholder 2">
            <a:extLst>
              <a:ext uri="{FF2B5EF4-FFF2-40B4-BE49-F238E27FC236}">
                <a16:creationId xmlns:a16="http://schemas.microsoft.com/office/drawing/2014/main" id="{83433FAC-B164-0D15-2243-0D6E174358D1}"/>
              </a:ext>
            </a:extLst>
          </p:cNvPr>
          <p:cNvSpPr>
            <a:spLocks noGrp="1"/>
          </p:cNvSpPr>
          <p:nvPr>
            <p:ph idx="1"/>
          </p:nvPr>
        </p:nvSpPr>
        <p:spPr>
          <a:xfrm>
            <a:off x="838200" y="1435504"/>
            <a:ext cx="10515600" cy="4922766"/>
          </a:xfrm>
        </p:spPr>
        <p:txBody>
          <a:bodyPr>
            <a:normAutofit/>
          </a:bodyPr>
          <a:lstStyle/>
          <a:p>
            <a:pPr marL="0" indent="0">
              <a:buNone/>
            </a:pPr>
            <a:r>
              <a:rPr lang="en-US" b="1" dirty="0"/>
              <a:t>Chapter 1: </a:t>
            </a:r>
            <a:r>
              <a:rPr lang="en-US" dirty="0"/>
              <a:t>Measure metabolic effects of CO</a:t>
            </a:r>
            <a:r>
              <a:rPr lang="en-US" baseline="-25000" dirty="0"/>
              <a:t>2</a:t>
            </a:r>
            <a:r>
              <a:rPr lang="en-US" dirty="0"/>
              <a:t>, temperature, and oxygen treatments</a:t>
            </a:r>
          </a:p>
          <a:p>
            <a:pPr marL="0" indent="0">
              <a:spcBef>
                <a:spcPts val="3000"/>
              </a:spcBef>
              <a:buNone/>
            </a:pPr>
            <a:r>
              <a:rPr lang="en-US" b="1" dirty="0"/>
              <a:t>Chapter 2: </a:t>
            </a:r>
            <a:r>
              <a:rPr lang="en-US" sz="2800" dirty="0"/>
              <a:t>Does acidification alter metabolic response to progressive, acute hypoxia? </a:t>
            </a:r>
            <a:endParaRPr lang="en-US" dirty="0"/>
          </a:p>
          <a:p>
            <a:pPr marL="0" indent="0">
              <a:spcBef>
                <a:spcPts val="3000"/>
              </a:spcBef>
              <a:buNone/>
            </a:pPr>
            <a:r>
              <a:rPr lang="en-US" b="1" dirty="0"/>
              <a:t>Chapter 3: </a:t>
            </a:r>
            <a:r>
              <a:rPr lang="en-US" dirty="0"/>
              <a:t>Identify mechanism of pH regulation in early life stages across CO</a:t>
            </a:r>
            <a:r>
              <a:rPr lang="en-US" baseline="-25000" dirty="0"/>
              <a:t>2</a:t>
            </a:r>
            <a:r>
              <a:rPr lang="en-US" dirty="0"/>
              <a:t> and temperature levels</a:t>
            </a:r>
          </a:p>
          <a:p>
            <a:pPr marL="0" indent="0">
              <a:spcBef>
                <a:spcPts val="3000"/>
              </a:spcBef>
              <a:buNone/>
            </a:pPr>
            <a:r>
              <a:rPr lang="en-US" b="1" dirty="0"/>
              <a:t>Chapter 4: </a:t>
            </a:r>
            <a:r>
              <a:rPr lang="en-US" dirty="0"/>
              <a:t>Attribute early life hypoxia responses to energetic mechanisms using a Dynamic Energy Budget</a:t>
            </a:r>
            <a:endParaRPr lang="en-US" b="1" dirty="0"/>
          </a:p>
        </p:txBody>
      </p:sp>
      <p:sp>
        <p:nvSpPr>
          <p:cNvPr id="4" name="Rectangle 3">
            <a:extLst>
              <a:ext uri="{FF2B5EF4-FFF2-40B4-BE49-F238E27FC236}">
                <a16:creationId xmlns:a16="http://schemas.microsoft.com/office/drawing/2014/main" id="{93BD2BA2-9EC6-2629-0E3E-616242F10091}"/>
              </a:ext>
            </a:extLst>
          </p:cNvPr>
          <p:cNvSpPr/>
          <p:nvPr/>
        </p:nvSpPr>
        <p:spPr>
          <a:xfrm>
            <a:off x="701750" y="4752764"/>
            <a:ext cx="10781414" cy="1104026"/>
          </a:xfrm>
          <a:prstGeom prst="rect">
            <a:avLst/>
          </a:prstGeom>
          <a:noFill/>
          <a:ln w="571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31CB17C-95A2-91B4-C99E-DBE2C4013A49}"/>
              </a:ext>
            </a:extLst>
          </p:cNvPr>
          <p:cNvSpPr/>
          <p:nvPr/>
        </p:nvSpPr>
        <p:spPr>
          <a:xfrm>
            <a:off x="701750" y="1190842"/>
            <a:ext cx="10781414" cy="3434331"/>
          </a:xfrm>
          <a:prstGeom prst="rect">
            <a:avLst/>
          </a:prstGeom>
          <a:solidFill>
            <a:schemeClr val="bg1">
              <a:alpha val="4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88475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FBF8D-69B3-650D-F826-2EBB980CA047}"/>
              </a:ext>
            </a:extLst>
          </p:cNvPr>
          <p:cNvSpPr>
            <a:spLocks noGrp="1"/>
          </p:cNvSpPr>
          <p:nvPr>
            <p:ph type="title"/>
          </p:nvPr>
        </p:nvSpPr>
        <p:spPr>
          <a:xfrm>
            <a:off x="838200" y="365125"/>
            <a:ext cx="10829544" cy="1325563"/>
          </a:xfrm>
        </p:spPr>
        <p:txBody>
          <a:bodyPr>
            <a:noAutofit/>
          </a:bodyPr>
          <a:lstStyle/>
          <a:p>
            <a:r>
              <a:rPr lang="en-US" sz="3600" b="1" dirty="0"/>
              <a:t>Chapter 4: </a:t>
            </a:r>
            <a:r>
              <a:rPr lang="en-US" sz="3600" dirty="0"/>
              <a:t>Attributing hypoxia responses to energetic mechanisms with Dynamic Energy Budget (DEB) model</a:t>
            </a:r>
            <a:endParaRPr lang="en-US" sz="3600" b="1" dirty="0"/>
          </a:p>
        </p:txBody>
      </p:sp>
      <p:sp>
        <p:nvSpPr>
          <p:cNvPr id="3" name="Content Placeholder 2">
            <a:extLst>
              <a:ext uri="{FF2B5EF4-FFF2-40B4-BE49-F238E27FC236}">
                <a16:creationId xmlns:a16="http://schemas.microsoft.com/office/drawing/2014/main" id="{D140A562-CE95-835B-1AE9-7CD5406FAC7E}"/>
              </a:ext>
            </a:extLst>
          </p:cNvPr>
          <p:cNvSpPr>
            <a:spLocks noGrp="1"/>
          </p:cNvSpPr>
          <p:nvPr>
            <p:ph idx="1"/>
          </p:nvPr>
        </p:nvSpPr>
        <p:spPr>
          <a:xfrm>
            <a:off x="838200" y="2203577"/>
            <a:ext cx="10515600" cy="4351338"/>
          </a:xfrm>
        </p:spPr>
        <p:txBody>
          <a:bodyPr/>
          <a:lstStyle/>
          <a:p>
            <a:pPr marL="0" indent="0">
              <a:buNone/>
            </a:pPr>
            <a:r>
              <a:rPr lang="en-US" dirty="0"/>
              <a:t>Objectives</a:t>
            </a:r>
          </a:p>
          <a:p>
            <a:r>
              <a:rPr lang="en-US" dirty="0"/>
              <a:t>Understand energetic costs and mechanisms of hypoxia, which can interact with other stressors</a:t>
            </a:r>
          </a:p>
          <a:p>
            <a:r>
              <a:rPr lang="en-US" dirty="0"/>
              <a:t>Use a model that can connect to population level</a:t>
            </a:r>
          </a:p>
        </p:txBody>
      </p:sp>
      <p:pic>
        <p:nvPicPr>
          <p:cNvPr id="4" name="Picture 3">
            <a:extLst>
              <a:ext uri="{FF2B5EF4-FFF2-40B4-BE49-F238E27FC236}">
                <a16:creationId xmlns:a16="http://schemas.microsoft.com/office/drawing/2014/main" id="{EA8B8AE9-4E7E-785A-72E2-2A80B5C80AEA}"/>
              </a:ext>
            </a:extLst>
          </p:cNvPr>
          <p:cNvPicPr>
            <a:picLocks noChangeAspect="1"/>
          </p:cNvPicPr>
          <p:nvPr/>
        </p:nvPicPr>
        <p:blipFill>
          <a:blip r:embed="rId2"/>
          <a:stretch>
            <a:fillRect/>
          </a:stretch>
        </p:blipFill>
        <p:spPr>
          <a:xfrm>
            <a:off x="1368325" y="4832074"/>
            <a:ext cx="2271105" cy="653080"/>
          </a:xfrm>
          <a:prstGeom prst="rect">
            <a:avLst/>
          </a:prstGeom>
        </p:spPr>
      </p:pic>
      <p:pic>
        <p:nvPicPr>
          <p:cNvPr id="5" name="Picture 4">
            <a:extLst>
              <a:ext uri="{FF2B5EF4-FFF2-40B4-BE49-F238E27FC236}">
                <a16:creationId xmlns:a16="http://schemas.microsoft.com/office/drawing/2014/main" id="{279C2FC4-D104-5909-7948-9543F4A14BC2}"/>
              </a:ext>
            </a:extLst>
          </p:cNvPr>
          <p:cNvPicPr>
            <a:picLocks noChangeAspect="1"/>
          </p:cNvPicPr>
          <p:nvPr/>
        </p:nvPicPr>
        <p:blipFill>
          <a:blip r:embed="rId2"/>
          <a:stretch>
            <a:fillRect/>
          </a:stretch>
        </p:blipFill>
        <p:spPr>
          <a:xfrm>
            <a:off x="7917990" y="5218705"/>
            <a:ext cx="1000547" cy="287718"/>
          </a:xfrm>
          <a:prstGeom prst="rect">
            <a:avLst/>
          </a:prstGeom>
        </p:spPr>
      </p:pic>
      <p:pic>
        <p:nvPicPr>
          <p:cNvPr id="6" name="Picture 5">
            <a:extLst>
              <a:ext uri="{FF2B5EF4-FFF2-40B4-BE49-F238E27FC236}">
                <a16:creationId xmlns:a16="http://schemas.microsoft.com/office/drawing/2014/main" id="{DEC770CB-58C5-86C0-D0A4-529BDD25198C}"/>
              </a:ext>
            </a:extLst>
          </p:cNvPr>
          <p:cNvPicPr>
            <a:picLocks noChangeAspect="1"/>
          </p:cNvPicPr>
          <p:nvPr/>
        </p:nvPicPr>
        <p:blipFill>
          <a:blip r:embed="rId2"/>
          <a:stretch>
            <a:fillRect/>
          </a:stretch>
        </p:blipFill>
        <p:spPr>
          <a:xfrm>
            <a:off x="7913274" y="4756909"/>
            <a:ext cx="1132439" cy="325645"/>
          </a:xfrm>
          <a:prstGeom prst="rect">
            <a:avLst/>
          </a:prstGeom>
        </p:spPr>
      </p:pic>
      <p:pic>
        <p:nvPicPr>
          <p:cNvPr id="7" name="Picture 6">
            <a:extLst>
              <a:ext uri="{FF2B5EF4-FFF2-40B4-BE49-F238E27FC236}">
                <a16:creationId xmlns:a16="http://schemas.microsoft.com/office/drawing/2014/main" id="{53A3042D-B7B2-8687-75F4-AB3B73118740}"/>
              </a:ext>
            </a:extLst>
          </p:cNvPr>
          <p:cNvPicPr>
            <a:picLocks noChangeAspect="1"/>
          </p:cNvPicPr>
          <p:nvPr/>
        </p:nvPicPr>
        <p:blipFill>
          <a:blip r:embed="rId2"/>
          <a:stretch>
            <a:fillRect/>
          </a:stretch>
        </p:blipFill>
        <p:spPr>
          <a:xfrm>
            <a:off x="8473957" y="4497877"/>
            <a:ext cx="1000547" cy="287718"/>
          </a:xfrm>
          <a:prstGeom prst="rect">
            <a:avLst/>
          </a:prstGeom>
        </p:spPr>
      </p:pic>
      <p:pic>
        <p:nvPicPr>
          <p:cNvPr id="8" name="Picture 7">
            <a:extLst>
              <a:ext uri="{FF2B5EF4-FFF2-40B4-BE49-F238E27FC236}">
                <a16:creationId xmlns:a16="http://schemas.microsoft.com/office/drawing/2014/main" id="{2D49BD6D-338B-A790-1A0D-CE36AC4D28DC}"/>
              </a:ext>
            </a:extLst>
          </p:cNvPr>
          <p:cNvPicPr>
            <a:picLocks noChangeAspect="1"/>
          </p:cNvPicPr>
          <p:nvPr/>
        </p:nvPicPr>
        <p:blipFill>
          <a:blip r:embed="rId2"/>
          <a:stretch>
            <a:fillRect/>
          </a:stretch>
        </p:blipFill>
        <p:spPr>
          <a:xfrm>
            <a:off x="9532714" y="4506152"/>
            <a:ext cx="1000547" cy="287718"/>
          </a:xfrm>
          <a:prstGeom prst="rect">
            <a:avLst/>
          </a:prstGeom>
        </p:spPr>
      </p:pic>
      <p:pic>
        <p:nvPicPr>
          <p:cNvPr id="9" name="Picture 8">
            <a:extLst>
              <a:ext uri="{FF2B5EF4-FFF2-40B4-BE49-F238E27FC236}">
                <a16:creationId xmlns:a16="http://schemas.microsoft.com/office/drawing/2014/main" id="{7CE565CD-E505-F148-2A0F-187C4A662028}"/>
              </a:ext>
            </a:extLst>
          </p:cNvPr>
          <p:cNvPicPr>
            <a:picLocks noChangeAspect="1"/>
          </p:cNvPicPr>
          <p:nvPr/>
        </p:nvPicPr>
        <p:blipFill>
          <a:blip r:embed="rId2"/>
          <a:stretch>
            <a:fillRect/>
          </a:stretch>
        </p:blipFill>
        <p:spPr>
          <a:xfrm>
            <a:off x="8724240" y="5386681"/>
            <a:ext cx="1000547" cy="287718"/>
          </a:xfrm>
          <a:prstGeom prst="rect">
            <a:avLst/>
          </a:prstGeom>
        </p:spPr>
      </p:pic>
      <p:pic>
        <p:nvPicPr>
          <p:cNvPr id="10" name="Picture 9">
            <a:extLst>
              <a:ext uri="{FF2B5EF4-FFF2-40B4-BE49-F238E27FC236}">
                <a16:creationId xmlns:a16="http://schemas.microsoft.com/office/drawing/2014/main" id="{AF617452-65F3-5524-B842-7165630A299F}"/>
              </a:ext>
            </a:extLst>
          </p:cNvPr>
          <p:cNvPicPr>
            <a:picLocks noChangeAspect="1"/>
          </p:cNvPicPr>
          <p:nvPr/>
        </p:nvPicPr>
        <p:blipFill>
          <a:blip r:embed="rId2"/>
          <a:stretch>
            <a:fillRect/>
          </a:stretch>
        </p:blipFill>
        <p:spPr>
          <a:xfrm>
            <a:off x="10184888" y="5444409"/>
            <a:ext cx="1099286" cy="316111"/>
          </a:xfrm>
          <a:prstGeom prst="rect">
            <a:avLst/>
          </a:prstGeom>
        </p:spPr>
      </p:pic>
      <p:pic>
        <p:nvPicPr>
          <p:cNvPr id="11" name="Picture 10">
            <a:extLst>
              <a:ext uri="{FF2B5EF4-FFF2-40B4-BE49-F238E27FC236}">
                <a16:creationId xmlns:a16="http://schemas.microsoft.com/office/drawing/2014/main" id="{32709DBE-28D2-E377-221C-632793190531}"/>
              </a:ext>
            </a:extLst>
          </p:cNvPr>
          <p:cNvPicPr>
            <a:picLocks noChangeAspect="1"/>
          </p:cNvPicPr>
          <p:nvPr/>
        </p:nvPicPr>
        <p:blipFill>
          <a:blip r:embed="rId2"/>
          <a:stretch>
            <a:fillRect/>
          </a:stretch>
        </p:blipFill>
        <p:spPr>
          <a:xfrm>
            <a:off x="9723207" y="5216880"/>
            <a:ext cx="1006893" cy="289543"/>
          </a:xfrm>
          <a:prstGeom prst="rect">
            <a:avLst/>
          </a:prstGeom>
        </p:spPr>
      </p:pic>
      <p:pic>
        <p:nvPicPr>
          <p:cNvPr id="12" name="Picture 11">
            <a:extLst>
              <a:ext uri="{FF2B5EF4-FFF2-40B4-BE49-F238E27FC236}">
                <a16:creationId xmlns:a16="http://schemas.microsoft.com/office/drawing/2014/main" id="{132B1B62-C107-905B-E1A3-F88DA839B4B4}"/>
              </a:ext>
            </a:extLst>
          </p:cNvPr>
          <p:cNvPicPr>
            <a:picLocks noChangeAspect="1"/>
          </p:cNvPicPr>
          <p:nvPr/>
        </p:nvPicPr>
        <p:blipFill>
          <a:blip r:embed="rId2"/>
          <a:stretch>
            <a:fillRect/>
          </a:stretch>
        </p:blipFill>
        <p:spPr>
          <a:xfrm>
            <a:off x="8000723" y="5585889"/>
            <a:ext cx="792169" cy="227796"/>
          </a:xfrm>
          <a:prstGeom prst="rect">
            <a:avLst/>
          </a:prstGeom>
        </p:spPr>
      </p:pic>
      <p:pic>
        <p:nvPicPr>
          <p:cNvPr id="13" name="Picture 12">
            <a:extLst>
              <a:ext uri="{FF2B5EF4-FFF2-40B4-BE49-F238E27FC236}">
                <a16:creationId xmlns:a16="http://schemas.microsoft.com/office/drawing/2014/main" id="{6126FAE9-5D0B-7493-AD34-6B6876C7ECE8}"/>
              </a:ext>
            </a:extLst>
          </p:cNvPr>
          <p:cNvPicPr>
            <a:picLocks noChangeAspect="1"/>
          </p:cNvPicPr>
          <p:nvPr/>
        </p:nvPicPr>
        <p:blipFill>
          <a:blip r:embed="rId2"/>
          <a:stretch>
            <a:fillRect/>
          </a:stretch>
        </p:blipFill>
        <p:spPr>
          <a:xfrm>
            <a:off x="9133076" y="5791289"/>
            <a:ext cx="1000547" cy="287718"/>
          </a:xfrm>
          <a:prstGeom prst="rect">
            <a:avLst/>
          </a:prstGeom>
        </p:spPr>
      </p:pic>
      <p:pic>
        <p:nvPicPr>
          <p:cNvPr id="14" name="Picture 13">
            <a:extLst>
              <a:ext uri="{FF2B5EF4-FFF2-40B4-BE49-F238E27FC236}">
                <a16:creationId xmlns:a16="http://schemas.microsoft.com/office/drawing/2014/main" id="{2F0821F0-1DCE-62E7-4DF0-80E8942707EA}"/>
              </a:ext>
            </a:extLst>
          </p:cNvPr>
          <p:cNvPicPr>
            <a:picLocks noChangeAspect="1"/>
          </p:cNvPicPr>
          <p:nvPr/>
        </p:nvPicPr>
        <p:blipFill>
          <a:blip r:embed="rId2"/>
          <a:stretch>
            <a:fillRect/>
          </a:stretch>
        </p:blipFill>
        <p:spPr>
          <a:xfrm>
            <a:off x="9003980" y="4971835"/>
            <a:ext cx="811951" cy="233485"/>
          </a:xfrm>
          <a:prstGeom prst="rect">
            <a:avLst/>
          </a:prstGeom>
        </p:spPr>
      </p:pic>
      <p:pic>
        <p:nvPicPr>
          <p:cNvPr id="15" name="Picture 14">
            <a:extLst>
              <a:ext uri="{FF2B5EF4-FFF2-40B4-BE49-F238E27FC236}">
                <a16:creationId xmlns:a16="http://schemas.microsoft.com/office/drawing/2014/main" id="{A8BC2E3F-C23D-C533-842F-53AFDB201E6D}"/>
              </a:ext>
            </a:extLst>
          </p:cNvPr>
          <p:cNvPicPr>
            <a:picLocks noChangeAspect="1"/>
          </p:cNvPicPr>
          <p:nvPr/>
        </p:nvPicPr>
        <p:blipFill>
          <a:blip r:embed="rId2"/>
          <a:stretch>
            <a:fillRect/>
          </a:stretch>
        </p:blipFill>
        <p:spPr>
          <a:xfrm>
            <a:off x="8344379" y="5144836"/>
            <a:ext cx="1000547" cy="287718"/>
          </a:xfrm>
          <a:prstGeom prst="rect">
            <a:avLst/>
          </a:prstGeom>
        </p:spPr>
      </p:pic>
      <p:pic>
        <p:nvPicPr>
          <p:cNvPr id="16" name="Picture 15">
            <a:extLst>
              <a:ext uri="{FF2B5EF4-FFF2-40B4-BE49-F238E27FC236}">
                <a16:creationId xmlns:a16="http://schemas.microsoft.com/office/drawing/2014/main" id="{B82D7CDD-E6EF-4C1E-3B94-EF20B8210CFD}"/>
              </a:ext>
            </a:extLst>
          </p:cNvPr>
          <p:cNvPicPr>
            <a:picLocks noChangeAspect="1"/>
          </p:cNvPicPr>
          <p:nvPr/>
        </p:nvPicPr>
        <p:blipFill>
          <a:blip r:embed="rId2"/>
          <a:stretch>
            <a:fillRect/>
          </a:stretch>
        </p:blipFill>
        <p:spPr>
          <a:xfrm>
            <a:off x="9334657" y="5572625"/>
            <a:ext cx="1000547" cy="287718"/>
          </a:xfrm>
          <a:prstGeom prst="rect">
            <a:avLst/>
          </a:prstGeom>
        </p:spPr>
      </p:pic>
      <p:pic>
        <p:nvPicPr>
          <p:cNvPr id="17" name="Picture 16">
            <a:extLst>
              <a:ext uri="{FF2B5EF4-FFF2-40B4-BE49-F238E27FC236}">
                <a16:creationId xmlns:a16="http://schemas.microsoft.com/office/drawing/2014/main" id="{E3667249-1B11-5C45-78EE-AB23C87F85F2}"/>
              </a:ext>
            </a:extLst>
          </p:cNvPr>
          <p:cNvPicPr>
            <a:picLocks noChangeAspect="1"/>
          </p:cNvPicPr>
          <p:nvPr/>
        </p:nvPicPr>
        <p:blipFill>
          <a:blip r:embed="rId2"/>
          <a:stretch>
            <a:fillRect/>
          </a:stretch>
        </p:blipFill>
        <p:spPr>
          <a:xfrm>
            <a:off x="9945193" y="4884229"/>
            <a:ext cx="891716" cy="256422"/>
          </a:xfrm>
          <a:prstGeom prst="rect">
            <a:avLst/>
          </a:prstGeom>
        </p:spPr>
      </p:pic>
      <p:pic>
        <p:nvPicPr>
          <p:cNvPr id="18" name="Picture 17">
            <a:extLst>
              <a:ext uri="{FF2B5EF4-FFF2-40B4-BE49-F238E27FC236}">
                <a16:creationId xmlns:a16="http://schemas.microsoft.com/office/drawing/2014/main" id="{470613EF-B055-6B62-007F-A467FF62C9F4}"/>
              </a:ext>
            </a:extLst>
          </p:cNvPr>
          <p:cNvPicPr>
            <a:picLocks noChangeAspect="1"/>
          </p:cNvPicPr>
          <p:nvPr/>
        </p:nvPicPr>
        <p:blipFill>
          <a:blip r:embed="rId2"/>
          <a:stretch>
            <a:fillRect/>
          </a:stretch>
        </p:blipFill>
        <p:spPr>
          <a:xfrm>
            <a:off x="10533261" y="5054862"/>
            <a:ext cx="878999" cy="252765"/>
          </a:xfrm>
          <a:prstGeom prst="rect">
            <a:avLst/>
          </a:prstGeom>
        </p:spPr>
      </p:pic>
      <p:pic>
        <p:nvPicPr>
          <p:cNvPr id="19" name="Picture 18">
            <a:extLst>
              <a:ext uri="{FF2B5EF4-FFF2-40B4-BE49-F238E27FC236}">
                <a16:creationId xmlns:a16="http://schemas.microsoft.com/office/drawing/2014/main" id="{DE60AA7F-3CA2-C5A6-EA23-7702CC95C25D}"/>
              </a:ext>
            </a:extLst>
          </p:cNvPr>
          <p:cNvPicPr>
            <a:picLocks noChangeAspect="1"/>
          </p:cNvPicPr>
          <p:nvPr/>
        </p:nvPicPr>
        <p:blipFill>
          <a:blip r:embed="rId2"/>
          <a:stretch>
            <a:fillRect/>
          </a:stretch>
        </p:blipFill>
        <p:spPr>
          <a:xfrm>
            <a:off x="7455724" y="5357769"/>
            <a:ext cx="891716" cy="256422"/>
          </a:xfrm>
          <a:prstGeom prst="rect">
            <a:avLst/>
          </a:prstGeom>
        </p:spPr>
      </p:pic>
      <p:pic>
        <p:nvPicPr>
          <p:cNvPr id="20" name="Picture 19">
            <a:extLst>
              <a:ext uri="{FF2B5EF4-FFF2-40B4-BE49-F238E27FC236}">
                <a16:creationId xmlns:a16="http://schemas.microsoft.com/office/drawing/2014/main" id="{63E6425C-C130-4FCF-1D78-65F1B8432A0B}"/>
              </a:ext>
            </a:extLst>
          </p:cNvPr>
          <p:cNvPicPr>
            <a:picLocks noChangeAspect="1"/>
          </p:cNvPicPr>
          <p:nvPr/>
        </p:nvPicPr>
        <p:blipFill>
          <a:blip r:embed="rId2"/>
          <a:stretch>
            <a:fillRect/>
          </a:stretch>
        </p:blipFill>
        <p:spPr>
          <a:xfrm>
            <a:off x="7263523" y="4978532"/>
            <a:ext cx="891716" cy="256422"/>
          </a:xfrm>
          <a:prstGeom prst="rect">
            <a:avLst/>
          </a:prstGeom>
        </p:spPr>
      </p:pic>
      <p:pic>
        <p:nvPicPr>
          <p:cNvPr id="21" name="Picture 20">
            <a:extLst>
              <a:ext uri="{FF2B5EF4-FFF2-40B4-BE49-F238E27FC236}">
                <a16:creationId xmlns:a16="http://schemas.microsoft.com/office/drawing/2014/main" id="{11BD294F-133C-6B5A-34E1-4BABF3227E29}"/>
              </a:ext>
            </a:extLst>
          </p:cNvPr>
          <p:cNvPicPr>
            <a:picLocks noChangeAspect="1"/>
          </p:cNvPicPr>
          <p:nvPr/>
        </p:nvPicPr>
        <p:blipFill>
          <a:blip r:embed="rId2"/>
          <a:stretch>
            <a:fillRect/>
          </a:stretch>
        </p:blipFill>
        <p:spPr>
          <a:xfrm>
            <a:off x="8571917" y="5687357"/>
            <a:ext cx="891716" cy="256422"/>
          </a:xfrm>
          <a:prstGeom prst="rect">
            <a:avLst/>
          </a:prstGeom>
        </p:spPr>
      </p:pic>
      <p:pic>
        <p:nvPicPr>
          <p:cNvPr id="22" name="Picture 21">
            <a:extLst>
              <a:ext uri="{FF2B5EF4-FFF2-40B4-BE49-F238E27FC236}">
                <a16:creationId xmlns:a16="http://schemas.microsoft.com/office/drawing/2014/main" id="{B6428E82-D313-74CD-731E-30194FB21A5A}"/>
              </a:ext>
            </a:extLst>
          </p:cNvPr>
          <p:cNvPicPr>
            <a:picLocks noChangeAspect="1"/>
          </p:cNvPicPr>
          <p:nvPr/>
        </p:nvPicPr>
        <p:blipFill>
          <a:blip r:embed="rId2"/>
          <a:stretch>
            <a:fillRect/>
          </a:stretch>
        </p:blipFill>
        <p:spPr>
          <a:xfrm>
            <a:off x="9276737" y="4697149"/>
            <a:ext cx="891716" cy="256422"/>
          </a:xfrm>
          <a:prstGeom prst="rect">
            <a:avLst/>
          </a:prstGeom>
        </p:spPr>
      </p:pic>
      <p:pic>
        <p:nvPicPr>
          <p:cNvPr id="23" name="Picture 22">
            <a:extLst>
              <a:ext uri="{FF2B5EF4-FFF2-40B4-BE49-F238E27FC236}">
                <a16:creationId xmlns:a16="http://schemas.microsoft.com/office/drawing/2014/main" id="{9D774B6D-1942-957A-561E-0658F1BD6225}"/>
              </a:ext>
            </a:extLst>
          </p:cNvPr>
          <p:cNvPicPr>
            <a:picLocks noChangeAspect="1"/>
          </p:cNvPicPr>
          <p:nvPr/>
        </p:nvPicPr>
        <p:blipFill>
          <a:blip r:embed="rId2"/>
          <a:stretch>
            <a:fillRect/>
          </a:stretch>
        </p:blipFill>
        <p:spPr>
          <a:xfrm>
            <a:off x="8502211" y="5823029"/>
            <a:ext cx="891716" cy="256422"/>
          </a:xfrm>
          <a:prstGeom prst="rect">
            <a:avLst/>
          </a:prstGeom>
        </p:spPr>
      </p:pic>
      <p:pic>
        <p:nvPicPr>
          <p:cNvPr id="24" name="Picture 23">
            <a:extLst>
              <a:ext uri="{FF2B5EF4-FFF2-40B4-BE49-F238E27FC236}">
                <a16:creationId xmlns:a16="http://schemas.microsoft.com/office/drawing/2014/main" id="{1B0607A8-6EE7-F69F-354C-C028EB3B2BEB}"/>
              </a:ext>
            </a:extLst>
          </p:cNvPr>
          <p:cNvPicPr>
            <a:picLocks noChangeAspect="1"/>
          </p:cNvPicPr>
          <p:nvPr/>
        </p:nvPicPr>
        <p:blipFill>
          <a:blip r:embed="rId2"/>
          <a:stretch>
            <a:fillRect/>
          </a:stretch>
        </p:blipFill>
        <p:spPr>
          <a:xfrm>
            <a:off x="7252566" y="5611292"/>
            <a:ext cx="891716" cy="256422"/>
          </a:xfrm>
          <a:prstGeom prst="rect">
            <a:avLst/>
          </a:prstGeom>
        </p:spPr>
      </p:pic>
      <p:pic>
        <p:nvPicPr>
          <p:cNvPr id="25" name="Picture 24">
            <a:extLst>
              <a:ext uri="{FF2B5EF4-FFF2-40B4-BE49-F238E27FC236}">
                <a16:creationId xmlns:a16="http://schemas.microsoft.com/office/drawing/2014/main" id="{6D92EF86-A094-D389-3046-690D83201CAC}"/>
              </a:ext>
            </a:extLst>
          </p:cNvPr>
          <p:cNvPicPr>
            <a:picLocks noChangeAspect="1"/>
          </p:cNvPicPr>
          <p:nvPr/>
        </p:nvPicPr>
        <p:blipFill>
          <a:blip r:embed="rId2"/>
          <a:stretch>
            <a:fillRect/>
          </a:stretch>
        </p:blipFill>
        <p:spPr>
          <a:xfrm>
            <a:off x="7766875" y="5813383"/>
            <a:ext cx="891716" cy="256422"/>
          </a:xfrm>
          <a:prstGeom prst="rect">
            <a:avLst/>
          </a:prstGeom>
        </p:spPr>
      </p:pic>
      <p:pic>
        <p:nvPicPr>
          <p:cNvPr id="26" name="Picture 25">
            <a:extLst>
              <a:ext uri="{FF2B5EF4-FFF2-40B4-BE49-F238E27FC236}">
                <a16:creationId xmlns:a16="http://schemas.microsoft.com/office/drawing/2014/main" id="{B9420731-98A7-D853-002D-73BD546F96C3}"/>
              </a:ext>
            </a:extLst>
          </p:cNvPr>
          <p:cNvPicPr>
            <a:picLocks noChangeAspect="1"/>
          </p:cNvPicPr>
          <p:nvPr/>
        </p:nvPicPr>
        <p:blipFill>
          <a:blip r:embed="rId2"/>
          <a:stretch>
            <a:fillRect/>
          </a:stretch>
        </p:blipFill>
        <p:spPr>
          <a:xfrm>
            <a:off x="9466129" y="5101285"/>
            <a:ext cx="781892" cy="224841"/>
          </a:xfrm>
          <a:prstGeom prst="rect">
            <a:avLst/>
          </a:prstGeom>
        </p:spPr>
      </p:pic>
      <p:pic>
        <p:nvPicPr>
          <p:cNvPr id="27" name="Picture 26">
            <a:extLst>
              <a:ext uri="{FF2B5EF4-FFF2-40B4-BE49-F238E27FC236}">
                <a16:creationId xmlns:a16="http://schemas.microsoft.com/office/drawing/2014/main" id="{C1E32A68-8E6B-3C3C-C9D6-42F35B8F971D}"/>
              </a:ext>
            </a:extLst>
          </p:cNvPr>
          <p:cNvPicPr>
            <a:picLocks noChangeAspect="1"/>
          </p:cNvPicPr>
          <p:nvPr/>
        </p:nvPicPr>
        <p:blipFill>
          <a:blip r:embed="rId2"/>
          <a:stretch>
            <a:fillRect/>
          </a:stretch>
        </p:blipFill>
        <p:spPr>
          <a:xfrm>
            <a:off x="10141618" y="4708082"/>
            <a:ext cx="891716" cy="256422"/>
          </a:xfrm>
          <a:prstGeom prst="rect">
            <a:avLst/>
          </a:prstGeom>
        </p:spPr>
      </p:pic>
      <p:pic>
        <p:nvPicPr>
          <p:cNvPr id="28" name="Picture 27">
            <a:extLst>
              <a:ext uri="{FF2B5EF4-FFF2-40B4-BE49-F238E27FC236}">
                <a16:creationId xmlns:a16="http://schemas.microsoft.com/office/drawing/2014/main" id="{AC073069-F1B8-1342-0CEE-EB1E7CE42749}"/>
              </a:ext>
            </a:extLst>
          </p:cNvPr>
          <p:cNvPicPr>
            <a:picLocks noChangeAspect="1"/>
          </p:cNvPicPr>
          <p:nvPr/>
        </p:nvPicPr>
        <p:blipFill>
          <a:blip r:embed="rId2"/>
          <a:stretch>
            <a:fillRect/>
          </a:stretch>
        </p:blipFill>
        <p:spPr>
          <a:xfrm>
            <a:off x="7965998" y="4612865"/>
            <a:ext cx="891716" cy="256422"/>
          </a:xfrm>
          <a:prstGeom prst="rect">
            <a:avLst/>
          </a:prstGeom>
        </p:spPr>
      </p:pic>
      <p:pic>
        <p:nvPicPr>
          <p:cNvPr id="29" name="Picture 28">
            <a:extLst>
              <a:ext uri="{FF2B5EF4-FFF2-40B4-BE49-F238E27FC236}">
                <a16:creationId xmlns:a16="http://schemas.microsoft.com/office/drawing/2014/main" id="{68742DB0-FE62-125E-2F5E-AAC2AD18D94E}"/>
              </a:ext>
            </a:extLst>
          </p:cNvPr>
          <p:cNvPicPr>
            <a:picLocks noChangeAspect="1"/>
          </p:cNvPicPr>
          <p:nvPr/>
        </p:nvPicPr>
        <p:blipFill>
          <a:blip r:embed="rId3"/>
          <a:stretch>
            <a:fillRect/>
          </a:stretch>
        </p:blipFill>
        <p:spPr>
          <a:xfrm>
            <a:off x="1467329" y="5565006"/>
            <a:ext cx="506433" cy="473533"/>
          </a:xfrm>
          <a:prstGeom prst="rect">
            <a:avLst/>
          </a:prstGeom>
        </p:spPr>
      </p:pic>
      <p:pic>
        <p:nvPicPr>
          <p:cNvPr id="30" name="Picture 29">
            <a:extLst>
              <a:ext uri="{FF2B5EF4-FFF2-40B4-BE49-F238E27FC236}">
                <a16:creationId xmlns:a16="http://schemas.microsoft.com/office/drawing/2014/main" id="{4FEF214F-804F-3BC2-660F-47B3E01F3982}"/>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backgroundRemoval t="20308" b="91077" l="6466" r="97101">
                        <a14:foregroundMark x1="9810" y1="46769" x2="6577" y2="66154"/>
                        <a14:foregroundMark x1="6577" y1="66154" x2="13601" y2="70769"/>
                        <a14:foregroundMark x1="13601" y1="70769" x2="12040" y2="48308"/>
                        <a14:foregroundMark x1="12040" y1="48308" x2="10368" y2="46769"/>
                        <a14:foregroundMark x1="87068" y1="41231" x2="92977" y2="23692"/>
                        <a14:foregroundMark x1="92977" y1="23692" x2="95987" y2="44308"/>
                        <a14:foregroundMark x1="95987" y1="44308" x2="88071" y2="51692"/>
                        <a14:foregroundMark x1="88071" y1="51692" x2="87514" y2="50154"/>
                        <a14:foregroundMark x1="91973" y1="26154" x2="97101" y2="41846"/>
                        <a14:foregroundMark x1="97101" y1="41846" x2="93980" y2="52000"/>
                        <a14:foregroundMark x1="86511" y1="43077" x2="91416" y2="25231"/>
                        <a14:foregroundMark x1="91416" y1="25231" x2="92419" y2="23077"/>
                        <a14:foregroundMark x1="23077" y1="44615" x2="32887" y2="42462"/>
                        <a14:foregroundMark x1="32887" y1="42462" x2="58082" y2="44000"/>
                        <a14:foregroundMark x1="58082" y1="44000" x2="69677" y2="43077"/>
                        <a14:foregroundMark x1="69677" y1="43077" x2="78707" y2="44308"/>
                        <a14:foregroundMark x1="78707" y1="44308" x2="83946" y2="43692"/>
                        <a14:foregroundMark x1="30881" y1="68000" x2="47492" y2="68615"/>
                        <a14:foregroundMark x1="47492" y1="68615" x2="49944" y2="68000"/>
                        <a14:foregroundMark x1="35117" y1="68615" x2="50502" y2="71077"/>
                        <a14:foregroundMark x1="50502" y1="71077" x2="53735" y2="68615"/>
                        <a14:foregroundMark x1="40803" y1="76308" x2="78818" y2="56308"/>
                        <a14:foregroundMark x1="54849" y1="74462" x2="69119" y2="71692"/>
                        <a14:foregroundMark x1="69119" y1="71692" x2="82720" y2="54769"/>
                        <a14:foregroundMark x1="82634" y1="55000" x2="86511" y2="44615"/>
                        <a14:foregroundMark x1="46042" y1="74154" x2="53177" y2="76000"/>
                        <a14:foregroundMark x1="53177" y1="76000" x2="56299" y2="75077"/>
                        <a14:foregroundMark x1="32664" y1="68000" x2="41137" y2="73538"/>
                        <a14:foregroundMark x1="83835" y1="44000" x2="88517" y2="38154"/>
                        <a14:foregroundMark x1="84062" y1="53876" x2="88183" y2="48923"/>
                        <a14:foregroundMark x1="81271" y1="57231" x2="82494" y2="55761"/>
                        <a14:foregroundMark x1="85507" y1="52615" x2="88852" y2="50769"/>
                        <a14:backgroundMark x1="82609" y1="60000" x2="82609" y2="60000"/>
                        <a14:backgroundMark x1="81717" y1="60000" x2="83278" y2="58154"/>
                      </a14:backgroundRemoval>
                    </a14:imgEffect>
                    <a14:imgEffect>
                      <a14:saturation sat="66000"/>
                    </a14:imgEffect>
                  </a14:imgLayer>
                </a14:imgProps>
              </a:ext>
              <a:ext uri="{28A0092B-C50C-407E-A947-70E740481C1C}">
                <a14:useLocalDpi xmlns:a14="http://schemas.microsoft.com/office/drawing/2010/main" val="0"/>
              </a:ext>
            </a:extLst>
          </a:blip>
          <a:srcRect t="11827"/>
          <a:stretch/>
        </p:blipFill>
        <p:spPr>
          <a:xfrm>
            <a:off x="2390536" y="5654192"/>
            <a:ext cx="1248894" cy="399368"/>
          </a:xfrm>
          <a:prstGeom prst="rect">
            <a:avLst/>
          </a:prstGeom>
          <a:ln>
            <a:noFill/>
          </a:ln>
        </p:spPr>
      </p:pic>
      <p:sp>
        <p:nvSpPr>
          <p:cNvPr id="31" name="Arrow: Right 30">
            <a:extLst>
              <a:ext uri="{FF2B5EF4-FFF2-40B4-BE49-F238E27FC236}">
                <a16:creationId xmlns:a16="http://schemas.microsoft.com/office/drawing/2014/main" id="{BAB7CC9A-23E5-84CD-EF79-92CE41973333}"/>
              </a:ext>
            </a:extLst>
          </p:cNvPr>
          <p:cNvSpPr/>
          <p:nvPr/>
        </p:nvSpPr>
        <p:spPr>
          <a:xfrm>
            <a:off x="4575739" y="4887332"/>
            <a:ext cx="1990084" cy="99869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67135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40A562-CE95-835B-1AE9-7CD5406FAC7E}"/>
              </a:ext>
            </a:extLst>
          </p:cNvPr>
          <p:cNvSpPr>
            <a:spLocks noGrp="1"/>
          </p:cNvSpPr>
          <p:nvPr>
            <p:ph idx="1"/>
          </p:nvPr>
        </p:nvSpPr>
        <p:spPr>
          <a:xfrm>
            <a:off x="687729" y="566697"/>
            <a:ext cx="10515600" cy="4351338"/>
          </a:xfrm>
        </p:spPr>
        <p:txBody>
          <a:bodyPr/>
          <a:lstStyle/>
          <a:p>
            <a:pPr marL="0" indent="0" algn="ctr">
              <a:buNone/>
            </a:pPr>
            <a:r>
              <a:rPr lang="en-US" b="1" dirty="0"/>
              <a:t>Dynamic Energy Budget (DEB) model </a:t>
            </a:r>
          </a:p>
          <a:p>
            <a:pPr marL="0" indent="0" algn="ctr">
              <a:buNone/>
            </a:pPr>
            <a:r>
              <a:rPr lang="en-US" dirty="0"/>
              <a:t>Life stage specific energy sources and costs</a:t>
            </a:r>
          </a:p>
        </p:txBody>
      </p:sp>
      <p:pic>
        <p:nvPicPr>
          <p:cNvPr id="32" name="Picture 31">
            <a:extLst>
              <a:ext uri="{FF2B5EF4-FFF2-40B4-BE49-F238E27FC236}">
                <a16:creationId xmlns:a16="http://schemas.microsoft.com/office/drawing/2014/main" id="{B1443103-5D3D-3914-ACD9-730C7959F496}"/>
              </a:ext>
            </a:extLst>
          </p:cNvPr>
          <p:cNvPicPr>
            <a:picLocks noChangeAspect="1"/>
          </p:cNvPicPr>
          <p:nvPr/>
        </p:nvPicPr>
        <p:blipFill rotWithShape="1">
          <a:blip r:embed="rId2"/>
          <a:srcRect b="7022"/>
          <a:stretch/>
        </p:blipFill>
        <p:spPr>
          <a:xfrm>
            <a:off x="654212" y="2336198"/>
            <a:ext cx="10850059" cy="3149679"/>
          </a:xfrm>
          <a:prstGeom prst="rect">
            <a:avLst/>
          </a:prstGeom>
          <a:ln w="28575">
            <a:solidFill>
              <a:schemeClr val="accent1"/>
            </a:solidFill>
          </a:ln>
        </p:spPr>
      </p:pic>
    </p:spTree>
    <p:extLst>
      <p:ext uri="{BB962C8B-B14F-4D97-AF65-F5344CB8AC3E}">
        <p14:creationId xmlns:p14="http://schemas.microsoft.com/office/powerpoint/2010/main" val="28147351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F18B84-FC71-6DEE-931E-A15BD2B094C1}"/>
              </a:ext>
            </a:extLst>
          </p:cNvPr>
          <p:cNvSpPr>
            <a:spLocks noGrp="1"/>
          </p:cNvSpPr>
          <p:nvPr>
            <p:ph type="title"/>
          </p:nvPr>
        </p:nvSpPr>
        <p:spPr>
          <a:xfrm>
            <a:off x="755755" y="-66506"/>
            <a:ext cx="10515600" cy="1325563"/>
          </a:xfrm>
        </p:spPr>
        <p:txBody>
          <a:bodyPr>
            <a:normAutofit/>
          </a:bodyPr>
          <a:lstStyle/>
          <a:p>
            <a:pPr marL="0" indent="0" algn="ctr"/>
            <a:r>
              <a:rPr lang="en-US" sz="2800" b="1" dirty="0" err="1"/>
              <a:t>DEBkiss</a:t>
            </a:r>
            <a:br>
              <a:rPr lang="en-US" sz="2800" b="1" dirty="0"/>
            </a:br>
            <a:r>
              <a:rPr lang="en-US" sz="2800" dirty="0"/>
              <a:t>A simplified type of DEB model</a:t>
            </a:r>
          </a:p>
        </p:txBody>
      </p:sp>
      <p:pic>
        <p:nvPicPr>
          <p:cNvPr id="7" name="Picture 6">
            <a:extLst>
              <a:ext uri="{FF2B5EF4-FFF2-40B4-BE49-F238E27FC236}">
                <a16:creationId xmlns:a16="http://schemas.microsoft.com/office/drawing/2014/main" id="{4BFA729C-2670-7A85-9E4A-7090847A5EC0}"/>
              </a:ext>
            </a:extLst>
          </p:cNvPr>
          <p:cNvPicPr>
            <a:picLocks noChangeAspect="1"/>
          </p:cNvPicPr>
          <p:nvPr/>
        </p:nvPicPr>
        <p:blipFill>
          <a:blip r:embed="rId3">
            <a:extLst>
              <a:ext uri="{BEBA8EAE-BF5A-486C-A8C5-ECC9F3942E4B}">
                <a14:imgProps xmlns:a14="http://schemas.microsoft.com/office/drawing/2010/main">
                  <a14:imgLayer r:embed="rId4">
                    <a14:imgEffect>
                      <a14:artisticCutout/>
                    </a14:imgEffect>
                  </a14:imgLayer>
                </a14:imgProps>
              </a:ext>
            </a:extLst>
          </a:blip>
          <a:stretch>
            <a:fillRect/>
          </a:stretch>
        </p:blipFill>
        <p:spPr>
          <a:xfrm>
            <a:off x="3503187" y="2972832"/>
            <a:ext cx="7920614" cy="2277655"/>
          </a:xfrm>
          <a:prstGeom prst="rect">
            <a:avLst/>
          </a:prstGeom>
        </p:spPr>
      </p:pic>
      <p:sp>
        <p:nvSpPr>
          <p:cNvPr id="10" name="Arrow: Right 9">
            <a:extLst>
              <a:ext uri="{FF2B5EF4-FFF2-40B4-BE49-F238E27FC236}">
                <a16:creationId xmlns:a16="http://schemas.microsoft.com/office/drawing/2014/main" id="{018A6ECB-45E5-3A64-1007-4E9BC485C871}"/>
              </a:ext>
            </a:extLst>
          </p:cNvPr>
          <p:cNvSpPr/>
          <p:nvPr/>
        </p:nvSpPr>
        <p:spPr>
          <a:xfrm>
            <a:off x="2209800" y="3927531"/>
            <a:ext cx="2755899" cy="302599"/>
          </a:xfrm>
          <a:prstGeom prst="rightArrow">
            <a:avLst/>
          </a:prstGeom>
          <a:solidFill>
            <a:schemeClr val="accent1">
              <a:lumMod val="40000"/>
              <a:lumOff val="60000"/>
            </a:schemeClr>
          </a:solidFill>
          <a:ln w="19050">
            <a:solidFill>
              <a:schemeClr val="tx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4" descr="Plankton mix | Deep sea creatures, Microscopic photography, Ocean creatures">
            <a:extLst>
              <a:ext uri="{FF2B5EF4-FFF2-40B4-BE49-F238E27FC236}">
                <a16:creationId xmlns:a16="http://schemas.microsoft.com/office/drawing/2014/main" id="{F31F01DA-6AC1-348F-72BC-65A2A42400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6200000">
            <a:off x="400789" y="2966410"/>
            <a:ext cx="1450864" cy="204924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54309DE-2C94-C3CB-09A4-4AEBF234F250}"/>
              </a:ext>
            </a:extLst>
          </p:cNvPr>
          <p:cNvSpPr txBox="1"/>
          <p:nvPr/>
        </p:nvSpPr>
        <p:spPr>
          <a:xfrm>
            <a:off x="2451105" y="3621699"/>
            <a:ext cx="1098570" cy="369332"/>
          </a:xfrm>
          <a:prstGeom prst="rect">
            <a:avLst/>
          </a:prstGeom>
          <a:noFill/>
        </p:spPr>
        <p:txBody>
          <a:bodyPr wrap="none" rtlCol="0">
            <a:spAutoFit/>
          </a:bodyPr>
          <a:lstStyle/>
          <a:p>
            <a:r>
              <a:rPr lang="en-US" b="1" dirty="0"/>
              <a:t>Feeding</a:t>
            </a:r>
          </a:p>
        </p:txBody>
      </p:sp>
      <p:sp>
        <p:nvSpPr>
          <p:cNvPr id="13" name="TextBox 12">
            <a:extLst>
              <a:ext uri="{FF2B5EF4-FFF2-40B4-BE49-F238E27FC236}">
                <a16:creationId xmlns:a16="http://schemas.microsoft.com/office/drawing/2014/main" id="{32290CB8-760D-BB7E-BB1B-F532DA343BEC}"/>
              </a:ext>
            </a:extLst>
          </p:cNvPr>
          <p:cNvSpPr txBox="1"/>
          <p:nvPr/>
        </p:nvSpPr>
        <p:spPr>
          <a:xfrm>
            <a:off x="5024657" y="3851330"/>
            <a:ext cx="1604743" cy="408623"/>
          </a:xfrm>
          <a:prstGeom prst="roundRect">
            <a:avLst/>
          </a:prstGeom>
          <a:solidFill>
            <a:schemeClr val="bg1"/>
          </a:solidFill>
          <a:ln>
            <a:solidFill>
              <a:schemeClr val="tx1"/>
            </a:solidFill>
          </a:ln>
        </p:spPr>
        <p:txBody>
          <a:bodyPr wrap="square" rtlCol="0">
            <a:spAutoFit/>
          </a:bodyPr>
          <a:lstStyle/>
          <a:p>
            <a:r>
              <a:rPr lang="en-US" b="1" dirty="0"/>
              <a:t>Assimilation</a:t>
            </a:r>
          </a:p>
        </p:txBody>
      </p:sp>
      <p:sp>
        <p:nvSpPr>
          <p:cNvPr id="14" name="Arrow: Right 13">
            <a:extLst>
              <a:ext uri="{FF2B5EF4-FFF2-40B4-BE49-F238E27FC236}">
                <a16:creationId xmlns:a16="http://schemas.microsoft.com/office/drawing/2014/main" id="{FF10AFB5-4D88-2E26-862A-150B3490D206}"/>
              </a:ext>
            </a:extLst>
          </p:cNvPr>
          <p:cNvSpPr/>
          <p:nvPr/>
        </p:nvSpPr>
        <p:spPr>
          <a:xfrm rot="20239214">
            <a:off x="6581188" y="3168822"/>
            <a:ext cx="2755899" cy="302599"/>
          </a:xfrm>
          <a:prstGeom prst="rightArrow">
            <a:avLst/>
          </a:prstGeom>
          <a:solidFill>
            <a:schemeClr val="accent2">
              <a:lumMod val="60000"/>
              <a:lumOff val="40000"/>
            </a:schemeClr>
          </a:solidFill>
          <a:ln w="19050">
            <a:solidFill>
              <a:schemeClr val="tx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21A6670-F28A-7446-B654-71FC825EA01A}"/>
              </a:ext>
            </a:extLst>
          </p:cNvPr>
          <p:cNvSpPr txBox="1"/>
          <p:nvPr/>
        </p:nvSpPr>
        <p:spPr>
          <a:xfrm rot="20246642">
            <a:off x="6615107" y="2708916"/>
            <a:ext cx="2225738" cy="369332"/>
          </a:xfrm>
          <a:prstGeom prst="rect">
            <a:avLst/>
          </a:prstGeom>
          <a:noFill/>
        </p:spPr>
        <p:txBody>
          <a:bodyPr wrap="none" rtlCol="0">
            <a:spAutoFit/>
          </a:bodyPr>
          <a:lstStyle/>
          <a:p>
            <a:r>
              <a:rPr lang="en-US" b="1" dirty="0"/>
              <a:t>Somatic branch (</a:t>
            </a:r>
            <a:r>
              <a:rPr lang="el-GR" b="1" i="1" dirty="0">
                <a:latin typeface="Calibri" panose="020F0502020204030204" pitchFamily="34" charset="0"/>
                <a:cs typeface="Calibri" panose="020F0502020204030204" pitchFamily="34" charset="0"/>
              </a:rPr>
              <a:t>κ</a:t>
            </a:r>
            <a:r>
              <a:rPr lang="en-US" b="1" dirty="0">
                <a:latin typeface="Calibri" panose="020F0502020204030204" pitchFamily="34" charset="0"/>
                <a:cs typeface="Calibri" panose="020F0502020204030204" pitchFamily="34" charset="0"/>
              </a:rPr>
              <a:t>)</a:t>
            </a:r>
            <a:endParaRPr lang="en-US" b="1" dirty="0"/>
          </a:p>
        </p:txBody>
      </p:sp>
      <p:sp>
        <p:nvSpPr>
          <p:cNvPr id="16" name="Arrow: Right 15">
            <a:extLst>
              <a:ext uri="{FF2B5EF4-FFF2-40B4-BE49-F238E27FC236}">
                <a16:creationId xmlns:a16="http://schemas.microsoft.com/office/drawing/2014/main" id="{1E54DC39-43B1-478E-BCDC-281D16886560}"/>
              </a:ext>
            </a:extLst>
          </p:cNvPr>
          <p:cNvSpPr/>
          <p:nvPr/>
        </p:nvSpPr>
        <p:spPr>
          <a:xfrm rot="1790620">
            <a:off x="6522354" y="4716616"/>
            <a:ext cx="2415439" cy="314016"/>
          </a:xfrm>
          <a:prstGeom prst="rightArrow">
            <a:avLst/>
          </a:prstGeom>
          <a:solidFill>
            <a:schemeClr val="accent4">
              <a:lumMod val="60000"/>
              <a:lumOff val="40000"/>
            </a:schemeClr>
          </a:solidFill>
          <a:ln w="19050">
            <a:solidFill>
              <a:schemeClr val="tx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4DAEF6B9-291E-C76F-AECD-22D2448D6614}"/>
              </a:ext>
            </a:extLst>
          </p:cNvPr>
          <p:cNvSpPr txBox="1"/>
          <p:nvPr/>
        </p:nvSpPr>
        <p:spPr>
          <a:xfrm rot="1771161">
            <a:off x="6675136" y="5072722"/>
            <a:ext cx="1748620" cy="646331"/>
          </a:xfrm>
          <a:prstGeom prst="rect">
            <a:avLst/>
          </a:prstGeom>
          <a:noFill/>
        </p:spPr>
        <p:txBody>
          <a:bodyPr wrap="none" rtlCol="0">
            <a:spAutoFit/>
          </a:bodyPr>
          <a:lstStyle/>
          <a:p>
            <a:r>
              <a:rPr lang="en-US" b="1" dirty="0"/>
              <a:t>Reproductive </a:t>
            </a:r>
          </a:p>
          <a:p>
            <a:r>
              <a:rPr lang="en-US" b="1" dirty="0"/>
              <a:t>branch (1 – </a:t>
            </a:r>
            <a:r>
              <a:rPr lang="el-GR" b="1" i="1" dirty="0">
                <a:latin typeface="Calibri" panose="020F0502020204030204" pitchFamily="34" charset="0"/>
                <a:cs typeface="Calibri" panose="020F0502020204030204" pitchFamily="34" charset="0"/>
              </a:rPr>
              <a:t>κ</a:t>
            </a:r>
            <a:r>
              <a:rPr lang="en-US" b="1" dirty="0">
                <a:latin typeface="Calibri" panose="020F0502020204030204" pitchFamily="34" charset="0"/>
                <a:cs typeface="Calibri" panose="020F0502020204030204" pitchFamily="34" charset="0"/>
              </a:rPr>
              <a:t>)</a:t>
            </a:r>
            <a:endParaRPr lang="en-US" b="1" dirty="0"/>
          </a:p>
        </p:txBody>
      </p:sp>
      <p:sp>
        <p:nvSpPr>
          <p:cNvPr id="18" name="Arrow: Right 17">
            <a:extLst>
              <a:ext uri="{FF2B5EF4-FFF2-40B4-BE49-F238E27FC236}">
                <a16:creationId xmlns:a16="http://schemas.microsoft.com/office/drawing/2014/main" id="{32741EC7-25D3-1CED-DAEE-A4C2C357D9FE}"/>
              </a:ext>
            </a:extLst>
          </p:cNvPr>
          <p:cNvSpPr/>
          <p:nvPr/>
        </p:nvSpPr>
        <p:spPr>
          <a:xfrm rot="3549251">
            <a:off x="8518053" y="5846148"/>
            <a:ext cx="1008520" cy="314016"/>
          </a:xfrm>
          <a:prstGeom prst="rightArrow">
            <a:avLst/>
          </a:prstGeom>
          <a:solidFill>
            <a:schemeClr val="accent4">
              <a:lumMod val="40000"/>
              <a:lumOff val="60000"/>
            </a:schemeClr>
          </a:solidFill>
          <a:ln w="19050">
            <a:solidFill>
              <a:schemeClr val="tx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DDF5B0CB-192B-A1B7-84F1-69212BF6A531}"/>
              </a:ext>
            </a:extLst>
          </p:cNvPr>
          <p:cNvSpPr/>
          <p:nvPr/>
        </p:nvSpPr>
        <p:spPr>
          <a:xfrm rot="21302461">
            <a:off x="8814689" y="5069150"/>
            <a:ext cx="1112243" cy="314016"/>
          </a:xfrm>
          <a:prstGeom prst="rightArrow">
            <a:avLst/>
          </a:prstGeom>
          <a:solidFill>
            <a:schemeClr val="accent4">
              <a:lumMod val="40000"/>
              <a:lumOff val="60000"/>
            </a:schemeClr>
          </a:solidFill>
          <a:ln w="19050">
            <a:solidFill>
              <a:schemeClr val="tx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4BBC84F-D15F-7CE7-A700-1EC73F39F191}"/>
              </a:ext>
            </a:extLst>
          </p:cNvPr>
          <p:cNvSpPr txBox="1"/>
          <p:nvPr/>
        </p:nvSpPr>
        <p:spPr>
          <a:xfrm>
            <a:off x="8628965" y="6363667"/>
            <a:ext cx="2642390" cy="369332"/>
          </a:xfrm>
          <a:prstGeom prst="rect">
            <a:avLst/>
          </a:prstGeom>
          <a:noFill/>
        </p:spPr>
        <p:txBody>
          <a:bodyPr wrap="none" rtlCol="0">
            <a:spAutoFit/>
          </a:bodyPr>
          <a:lstStyle/>
          <a:p>
            <a:r>
              <a:rPr lang="en-US" b="1" dirty="0"/>
              <a:t>Maturity maintenance</a:t>
            </a:r>
          </a:p>
        </p:txBody>
      </p:sp>
      <p:sp>
        <p:nvSpPr>
          <p:cNvPr id="21" name="TextBox 20">
            <a:extLst>
              <a:ext uri="{FF2B5EF4-FFF2-40B4-BE49-F238E27FC236}">
                <a16:creationId xmlns:a16="http://schemas.microsoft.com/office/drawing/2014/main" id="{E0F8733E-CB2E-2E53-F5D7-FB596852510E}"/>
              </a:ext>
            </a:extLst>
          </p:cNvPr>
          <p:cNvSpPr txBox="1"/>
          <p:nvPr/>
        </p:nvSpPr>
        <p:spPr>
          <a:xfrm>
            <a:off x="9878876" y="5000772"/>
            <a:ext cx="1924566" cy="369332"/>
          </a:xfrm>
          <a:prstGeom prst="rect">
            <a:avLst/>
          </a:prstGeom>
          <a:noFill/>
        </p:spPr>
        <p:txBody>
          <a:bodyPr wrap="none" rtlCol="0">
            <a:spAutoFit/>
          </a:bodyPr>
          <a:lstStyle/>
          <a:p>
            <a:r>
              <a:rPr lang="en-US" b="1" dirty="0"/>
              <a:t>Egg production</a:t>
            </a:r>
          </a:p>
        </p:txBody>
      </p:sp>
      <p:sp>
        <p:nvSpPr>
          <p:cNvPr id="22" name="Arrow: Right 21">
            <a:extLst>
              <a:ext uri="{FF2B5EF4-FFF2-40B4-BE49-F238E27FC236}">
                <a16:creationId xmlns:a16="http://schemas.microsoft.com/office/drawing/2014/main" id="{CBDDB4FE-4C28-F1C1-3956-E5699DBF0E89}"/>
              </a:ext>
            </a:extLst>
          </p:cNvPr>
          <p:cNvSpPr/>
          <p:nvPr/>
        </p:nvSpPr>
        <p:spPr>
          <a:xfrm rot="17637433">
            <a:off x="8837851" y="2031403"/>
            <a:ext cx="1063158" cy="302599"/>
          </a:xfrm>
          <a:prstGeom prst="rightArrow">
            <a:avLst/>
          </a:prstGeom>
          <a:solidFill>
            <a:schemeClr val="accent2">
              <a:lumMod val="40000"/>
              <a:lumOff val="60000"/>
            </a:schemeClr>
          </a:solidFill>
          <a:ln w="19050">
            <a:solidFill>
              <a:schemeClr val="tx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099B16F5-A16C-05DC-11B1-2B736664D2C7}"/>
              </a:ext>
            </a:extLst>
          </p:cNvPr>
          <p:cNvSpPr/>
          <p:nvPr/>
        </p:nvSpPr>
        <p:spPr>
          <a:xfrm rot="20299041">
            <a:off x="9256601" y="2514429"/>
            <a:ext cx="1063158" cy="302599"/>
          </a:xfrm>
          <a:prstGeom prst="rightArrow">
            <a:avLst/>
          </a:prstGeom>
          <a:solidFill>
            <a:schemeClr val="accent2">
              <a:lumMod val="40000"/>
              <a:lumOff val="60000"/>
            </a:schemeClr>
          </a:solidFill>
          <a:ln w="19050">
            <a:solidFill>
              <a:schemeClr val="tx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04745D70-3D86-10A9-F512-2072225B9CFB}"/>
              </a:ext>
            </a:extLst>
          </p:cNvPr>
          <p:cNvSpPr txBox="1"/>
          <p:nvPr/>
        </p:nvSpPr>
        <p:spPr>
          <a:xfrm>
            <a:off x="10328519" y="2230567"/>
            <a:ext cx="1025281" cy="369332"/>
          </a:xfrm>
          <a:prstGeom prst="rect">
            <a:avLst/>
          </a:prstGeom>
          <a:noFill/>
        </p:spPr>
        <p:txBody>
          <a:bodyPr wrap="none" rtlCol="0">
            <a:spAutoFit/>
          </a:bodyPr>
          <a:lstStyle/>
          <a:p>
            <a:r>
              <a:rPr lang="en-US" b="1" dirty="0"/>
              <a:t>Growth</a:t>
            </a:r>
          </a:p>
        </p:txBody>
      </p:sp>
      <p:sp>
        <p:nvSpPr>
          <p:cNvPr id="25" name="TextBox 24">
            <a:extLst>
              <a:ext uri="{FF2B5EF4-FFF2-40B4-BE49-F238E27FC236}">
                <a16:creationId xmlns:a16="http://schemas.microsoft.com/office/drawing/2014/main" id="{77EB9D4C-3C9B-8AB2-690B-857D30754793}"/>
              </a:ext>
            </a:extLst>
          </p:cNvPr>
          <p:cNvSpPr txBox="1"/>
          <p:nvPr/>
        </p:nvSpPr>
        <p:spPr>
          <a:xfrm>
            <a:off x="9210904" y="1313719"/>
            <a:ext cx="2581476" cy="369332"/>
          </a:xfrm>
          <a:prstGeom prst="rect">
            <a:avLst/>
          </a:prstGeom>
          <a:noFill/>
        </p:spPr>
        <p:txBody>
          <a:bodyPr wrap="none" rtlCol="0">
            <a:spAutoFit/>
          </a:bodyPr>
          <a:lstStyle/>
          <a:p>
            <a:r>
              <a:rPr lang="en-US" b="1" dirty="0"/>
              <a:t>Somatic maintenance</a:t>
            </a:r>
          </a:p>
        </p:txBody>
      </p:sp>
      <p:sp>
        <p:nvSpPr>
          <p:cNvPr id="27" name="TextBox 26">
            <a:extLst>
              <a:ext uri="{FF2B5EF4-FFF2-40B4-BE49-F238E27FC236}">
                <a16:creationId xmlns:a16="http://schemas.microsoft.com/office/drawing/2014/main" id="{ECE99A21-9A7C-2BAB-1411-63014F619131}"/>
              </a:ext>
            </a:extLst>
          </p:cNvPr>
          <p:cNvSpPr txBox="1"/>
          <p:nvPr/>
        </p:nvSpPr>
        <p:spPr>
          <a:xfrm>
            <a:off x="0" y="6516592"/>
            <a:ext cx="3401588" cy="338554"/>
          </a:xfrm>
          <a:prstGeom prst="rect">
            <a:avLst/>
          </a:prstGeom>
          <a:noFill/>
        </p:spPr>
        <p:txBody>
          <a:bodyPr wrap="square" rtlCol="0">
            <a:spAutoFit/>
          </a:bodyPr>
          <a:lstStyle/>
          <a:p>
            <a:r>
              <a:rPr lang="en-US" sz="1600" dirty="0"/>
              <a:t>Adapted from T. Jager (2018) </a:t>
            </a:r>
          </a:p>
        </p:txBody>
      </p:sp>
    </p:spTree>
    <p:extLst>
      <p:ext uri="{BB962C8B-B14F-4D97-AF65-F5344CB8AC3E}">
        <p14:creationId xmlns:p14="http://schemas.microsoft.com/office/powerpoint/2010/main" val="36005999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3D30C9DE-8C01-25C0-9D39-2F24FBB1E90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5926" t="13615" r="17286" b="13240"/>
          <a:stretch/>
        </p:blipFill>
        <p:spPr bwMode="auto">
          <a:xfrm>
            <a:off x="6965950" y="1957959"/>
            <a:ext cx="5226050" cy="3895725"/>
          </a:xfrm>
          <a:prstGeom prst="rect">
            <a:avLst/>
          </a:prstGeom>
          <a:ln>
            <a:noFill/>
          </a:ln>
          <a:extLst>
            <a:ext uri="{53640926-AAD7-44D8-BBD7-CCE9431645EC}">
              <a14:shadowObscured xmlns:a14="http://schemas.microsoft.com/office/drawing/2010/main"/>
            </a:ext>
          </a:extLst>
        </p:spPr>
      </p:pic>
      <p:sp>
        <p:nvSpPr>
          <p:cNvPr id="15" name="Rectangle 14">
            <a:extLst>
              <a:ext uri="{FF2B5EF4-FFF2-40B4-BE49-F238E27FC236}">
                <a16:creationId xmlns:a16="http://schemas.microsoft.com/office/drawing/2014/main" id="{8703E0DD-5710-40EE-8D7C-ED7F504D74DF}"/>
              </a:ext>
            </a:extLst>
          </p:cNvPr>
          <p:cNvSpPr/>
          <p:nvPr/>
        </p:nvSpPr>
        <p:spPr>
          <a:xfrm>
            <a:off x="7680960" y="2508318"/>
            <a:ext cx="1682496" cy="6181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19E0761-07A5-1560-A436-37D325EA3773}"/>
              </a:ext>
            </a:extLst>
          </p:cNvPr>
          <p:cNvSpPr/>
          <p:nvPr/>
        </p:nvSpPr>
        <p:spPr>
          <a:xfrm>
            <a:off x="9210578" y="5067021"/>
            <a:ext cx="1682496" cy="5788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3">
            <a:extLst>
              <a:ext uri="{FF2B5EF4-FFF2-40B4-BE49-F238E27FC236}">
                <a16:creationId xmlns:a16="http://schemas.microsoft.com/office/drawing/2014/main" id="{8C9A9885-E87F-6F0E-E285-C4B542ACEC8E}"/>
              </a:ext>
            </a:extLst>
          </p:cNvPr>
          <p:cNvSpPr txBox="1">
            <a:spLocks/>
          </p:cNvSpPr>
          <p:nvPr/>
        </p:nvSpPr>
        <p:spPr>
          <a:xfrm>
            <a:off x="755755" y="-6650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t>DEBkiss</a:t>
            </a:r>
            <a:br>
              <a:rPr lang="en-US" sz="2800" b="1"/>
            </a:br>
            <a:r>
              <a:rPr lang="en-US" sz="2800"/>
              <a:t>A simplified type of DEB model</a:t>
            </a:r>
            <a:endParaRPr lang="en-US" sz="2800" dirty="0"/>
          </a:p>
        </p:txBody>
      </p:sp>
      <p:pic>
        <p:nvPicPr>
          <p:cNvPr id="11" name="Picture 10">
            <a:extLst>
              <a:ext uri="{FF2B5EF4-FFF2-40B4-BE49-F238E27FC236}">
                <a16:creationId xmlns:a16="http://schemas.microsoft.com/office/drawing/2014/main" id="{45B8C379-487B-0AE7-E0D4-C2C1AF29C322}"/>
              </a:ext>
            </a:extLst>
          </p:cNvPr>
          <p:cNvPicPr>
            <a:picLocks noChangeAspect="1"/>
          </p:cNvPicPr>
          <p:nvPr/>
        </p:nvPicPr>
        <p:blipFill>
          <a:blip r:embed="rId4"/>
          <a:stretch>
            <a:fillRect/>
          </a:stretch>
        </p:blipFill>
        <p:spPr>
          <a:xfrm>
            <a:off x="119898" y="2170176"/>
            <a:ext cx="6785092" cy="3151250"/>
          </a:xfrm>
          <a:prstGeom prst="rect">
            <a:avLst/>
          </a:prstGeom>
        </p:spPr>
      </p:pic>
      <p:sp>
        <p:nvSpPr>
          <p:cNvPr id="12" name="TextBox 11">
            <a:extLst>
              <a:ext uri="{FF2B5EF4-FFF2-40B4-BE49-F238E27FC236}">
                <a16:creationId xmlns:a16="http://schemas.microsoft.com/office/drawing/2014/main" id="{A3B712D4-75C3-B727-8B68-791D70B9F2E6}"/>
              </a:ext>
            </a:extLst>
          </p:cNvPr>
          <p:cNvSpPr txBox="1"/>
          <p:nvPr/>
        </p:nvSpPr>
        <p:spPr>
          <a:xfrm>
            <a:off x="7853202" y="2523178"/>
            <a:ext cx="1510254" cy="578882"/>
          </a:xfrm>
          <a:prstGeom prst="roundRect">
            <a:avLst/>
          </a:prstGeom>
          <a:solidFill>
            <a:schemeClr val="tx1"/>
          </a:solidFill>
          <a:ln>
            <a:solidFill>
              <a:schemeClr val="tx1"/>
            </a:solidFill>
          </a:ln>
        </p:spPr>
        <p:txBody>
          <a:bodyPr wrap="square" rtlCol="0">
            <a:spAutoFit/>
          </a:bodyPr>
          <a:lstStyle/>
          <a:p>
            <a:r>
              <a:rPr lang="en-US" sz="1400" b="1" dirty="0">
                <a:solidFill>
                  <a:schemeClr val="tx2">
                    <a:lumMod val="10000"/>
                  </a:schemeClr>
                </a:solidFill>
              </a:rPr>
              <a:t>Embryo Mortality Rate</a:t>
            </a:r>
          </a:p>
        </p:txBody>
      </p:sp>
      <p:sp>
        <p:nvSpPr>
          <p:cNvPr id="13" name="TextBox 12">
            <a:extLst>
              <a:ext uri="{FF2B5EF4-FFF2-40B4-BE49-F238E27FC236}">
                <a16:creationId xmlns:a16="http://schemas.microsoft.com/office/drawing/2014/main" id="{A4163B28-6E19-BA9C-EAF6-A9D0F6D1C049}"/>
              </a:ext>
            </a:extLst>
          </p:cNvPr>
          <p:cNvSpPr txBox="1"/>
          <p:nvPr/>
        </p:nvSpPr>
        <p:spPr>
          <a:xfrm>
            <a:off x="9200418" y="5056861"/>
            <a:ext cx="1510254" cy="578882"/>
          </a:xfrm>
          <a:prstGeom prst="roundRect">
            <a:avLst/>
          </a:prstGeom>
          <a:solidFill>
            <a:schemeClr val="tx1"/>
          </a:solidFill>
          <a:ln>
            <a:solidFill>
              <a:schemeClr val="tx1"/>
            </a:solidFill>
          </a:ln>
        </p:spPr>
        <p:txBody>
          <a:bodyPr wrap="square" rtlCol="0">
            <a:spAutoFit/>
          </a:bodyPr>
          <a:lstStyle/>
          <a:p>
            <a:r>
              <a:rPr lang="en-US" sz="1400" b="1" dirty="0">
                <a:solidFill>
                  <a:schemeClr val="tx2">
                    <a:lumMod val="10000"/>
                  </a:schemeClr>
                </a:solidFill>
              </a:rPr>
              <a:t>Post-Hatch Mortality Rate</a:t>
            </a:r>
          </a:p>
        </p:txBody>
      </p:sp>
      <p:sp>
        <p:nvSpPr>
          <p:cNvPr id="14" name="TextBox 13">
            <a:extLst>
              <a:ext uri="{FF2B5EF4-FFF2-40B4-BE49-F238E27FC236}">
                <a16:creationId xmlns:a16="http://schemas.microsoft.com/office/drawing/2014/main" id="{5AEE07E7-33FB-1DB0-77CB-EC350123A56F}"/>
              </a:ext>
            </a:extLst>
          </p:cNvPr>
          <p:cNvSpPr txBox="1"/>
          <p:nvPr/>
        </p:nvSpPr>
        <p:spPr>
          <a:xfrm>
            <a:off x="8400288" y="1957959"/>
            <a:ext cx="2992987" cy="408623"/>
          </a:xfrm>
          <a:prstGeom prst="roundRect">
            <a:avLst/>
          </a:prstGeom>
          <a:solidFill>
            <a:schemeClr val="tx1"/>
          </a:solidFill>
          <a:ln>
            <a:solidFill>
              <a:schemeClr val="tx1"/>
            </a:solidFill>
          </a:ln>
        </p:spPr>
        <p:txBody>
          <a:bodyPr wrap="square" rtlCol="0">
            <a:spAutoFit/>
          </a:bodyPr>
          <a:lstStyle/>
          <a:p>
            <a:r>
              <a:rPr lang="en-US" b="1" dirty="0">
                <a:solidFill>
                  <a:schemeClr val="tx2">
                    <a:lumMod val="10000"/>
                  </a:schemeClr>
                </a:solidFill>
              </a:rPr>
              <a:t>Stage-Specific Survival:</a:t>
            </a:r>
          </a:p>
        </p:txBody>
      </p:sp>
    </p:spTree>
    <p:extLst>
      <p:ext uri="{BB962C8B-B14F-4D97-AF65-F5344CB8AC3E}">
        <p14:creationId xmlns:p14="http://schemas.microsoft.com/office/powerpoint/2010/main" val="2951854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67A15F-18C7-EC25-A23A-AAB9B0796252}"/>
              </a:ext>
            </a:extLst>
          </p:cNvPr>
          <p:cNvSpPr>
            <a:spLocks noGrp="1"/>
          </p:cNvSpPr>
          <p:nvPr>
            <p:ph idx="1"/>
          </p:nvPr>
        </p:nvSpPr>
        <p:spPr>
          <a:xfrm>
            <a:off x="280416" y="1825625"/>
            <a:ext cx="4145280" cy="4351338"/>
          </a:xfrm>
        </p:spPr>
        <p:txBody>
          <a:bodyPr/>
          <a:lstStyle/>
          <a:p>
            <a:pPr marL="0" indent="0">
              <a:buNone/>
            </a:pPr>
            <a:r>
              <a:rPr lang="en-US" b="1" dirty="0"/>
              <a:t>First step: </a:t>
            </a:r>
            <a:r>
              <a:rPr lang="en-US" dirty="0"/>
              <a:t>estimate parameters using four types of data:</a:t>
            </a:r>
          </a:p>
          <a:p>
            <a:r>
              <a:rPr lang="en-US" dirty="0"/>
              <a:t>Total length </a:t>
            </a:r>
          </a:p>
          <a:p>
            <a:r>
              <a:rPr lang="en-US" dirty="0"/>
              <a:t>Reproduction</a:t>
            </a:r>
          </a:p>
          <a:p>
            <a:r>
              <a:rPr lang="en-US" dirty="0"/>
              <a:t>Egg buffer mass</a:t>
            </a:r>
          </a:p>
          <a:p>
            <a:r>
              <a:rPr lang="en-US" dirty="0"/>
              <a:t>Survival</a:t>
            </a:r>
          </a:p>
          <a:p>
            <a:pPr marL="0" indent="0">
              <a:buNone/>
            </a:pPr>
            <a:endParaRPr lang="en-US" dirty="0"/>
          </a:p>
        </p:txBody>
      </p:sp>
      <p:pic>
        <p:nvPicPr>
          <p:cNvPr id="4" name="Picture 3" descr="Diagram&#10;&#10;Description automatically generated">
            <a:extLst>
              <a:ext uri="{FF2B5EF4-FFF2-40B4-BE49-F238E27FC236}">
                <a16:creationId xmlns:a16="http://schemas.microsoft.com/office/drawing/2014/main" id="{B7B3FF4E-156E-7816-1AC0-727DFCDC655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9615" b="5812"/>
          <a:stretch/>
        </p:blipFill>
        <p:spPr bwMode="auto">
          <a:xfrm>
            <a:off x="4601586" y="726532"/>
            <a:ext cx="7435982" cy="581104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737598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67A15F-18C7-EC25-A23A-AAB9B0796252}"/>
              </a:ext>
            </a:extLst>
          </p:cNvPr>
          <p:cNvSpPr>
            <a:spLocks noGrp="1"/>
          </p:cNvSpPr>
          <p:nvPr>
            <p:ph idx="1"/>
          </p:nvPr>
        </p:nvSpPr>
        <p:spPr>
          <a:xfrm>
            <a:off x="426720" y="1825625"/>
            <a:ext cx="4572000" cy="4351338"/>
          </a:xfrm>
        </p:spPr>
        <p:txBody>
          <a:bodyPr/>
          <a:lstStyle/>
          <a:p>
            <a:pPr marL="0" indent="0">
              <a:buNone/>
            </a:pPr>
            <a:r>
              <a:rPr lang="en-US" b="1" dirty="0"/>
              <a:t>Second step: </a:t>
            </a:r>
          </a:p>
          <a:p>
            <a:pPr marL="0" indent="0">
              <a:buNone/>
            </a:pPr>
            <a:r>
              <a:rPr lang="en-US" dirty="0"/>
              <a:t>What parameters can we change to get the predicted line closer to the observed points? </a:t>
            </a:r>
          </a:p>
          <a:p>
            <a:pPr marL="0" indent="0">
              <a:buNone/>
            </a:pPr>
            <a:endParaRPr lang="en-US" dirty="0"/>
          </a:p>
          <a:p>
            <a:pPr marL="0" indent="0">
              <a:buNone/>
            </a:pPr>
            <a:r>
              <a:rPr lang="en-US" dirty="0"/>
              <a:t>Use </a:t>
            </a:r>
            <a:r>
              <a:rPr lang="en-US" b="1" dirty="0"/>
              <a:t>correction factors</a:t>
            </a:r>
            <a:r>
              <a:rPr lang="en-US" dirty="0"/>
              <a:t> to make each parameter either </a:t>
            </a:r>
            <a:r>
              <a:rPr lang="en-US" b="1" dirty="0"/>
              <a:t>increase</a:t>
            </a:r>
            <a:r>
              <a:rPr lang="en-US" dirty="0"/>
              <a:t> or </a:t>
            </a:r>
            <a:r>
              <a:rPr lang="en-US" b="1" dirty="0"/>
              <a:t>decrease</a:t>
            </a:r>
            <a:r>
              <a:rPr lang="en-US" dirty="0"/>
              <a:t> with hypoxia</a:t>
            </a:r>
          </a:p>
        </p:txBody>
      </p:sp>
      <p:pic>
        <p:nvPicPr>
          <p:cNvPr id="6" name="Picture 5" descr="Chart&#10;&#10;Description automatically generated">
            <a:extLst>
              <a:ext uri="{FF2B5EF4-FFF2-40B4-BE49-F238E27FC236}">
                <a16:creationId xmlns:a16="http://schemas.microsoft.com/office/drawing/2014/main" id="{B1E32AA7-890C-2E0E-9562-6D4D46246140}"/>
              </a:ext>
            </a:extLst>
          </p:cNvPr>
          <p:cNvPicPr>
            <a:picLocks noChangeAspect="1"/>
          </p:cNvPicPr>
          <p:nvPr/>
        </p:nvPicPr>
        <p:blipFill rotWithShape="1">
          <a:blip r:embed="rId3">
            <a:extLst>
              <a:ext uri="{28A0092B-C50C-407E-A947-70E740481C1C}">
                <a14:useLocalDpi xmlns:a14="http://schemas.microsoft.com/office/drawing/2010/main" val="0"/>
              </a:ext>
            </a:extLst>
          </a:blip>
          <a:srcRect l="2213" t="8741" r="5343" b="2518"/>
          <a:stretch/>
        </p:blipFill>
        <p:spPr>
          <a:xfrm>
            <a:off x="5161281" y="219630"/>
            <a:ext cx="6268720" cy="6418740"/>
          </a:xfrm>
          <a:prstGeom prst="rect">
            <a:avLst/>
          </a:prstGeom>
        </p:spPr>
      </p:pic>
    </p:spTree>
    <p:extLst>
      <p:ext uri="{BB962C8B-B14F-4D97-AF65-F5344CB8AC3E}">
        <p14:creationId xmlns:p14="http://schemas.microsoft.com/office/powerpoint/2010/main" val="352550560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66C073C-F4D6-757C-6D96-C4FEC4BFE318}"/>
              </a:ext>
            </a:extLst>
          </p:cNvPr>
          <p:cNvSpPr txBox="1">
            <a:spLocks/>
          </p:cNvSpPr>
          <p:nvPr/>
        </p:nvSpPr>
        <p:spPr>
          <a:xfrm>
            <a:off x="0" y="0"/>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dirty="0"/>
              <a:t>Previous study on hypoxia effects</a:t>
            </a:r>
          </a:p>
        </p:txBody>
      </p:sp>
      <p:pic>
        <p:nvPicPr>
          <p:cNvPr id="11" name="Picture 10">
            <a:extLst>
              <a:ext uri="{FF2B5EF4-FFF2-40B4-BE49-F238E27FC236}">
                <a16:creationId xmlns:a16="http://schemas.microsoft.com/office/drawing/2014/main" id="{86B70F8E-073D-EE6C-4D28-8E70B974C342}"/>
              </a:ext>
            </a:extLst>
          </p:cNvPr>
          <p:cNvPicPr>
            <a:picLocks noChangeAspect="1"/>
          </p:cNvPicPr>
          <p:nvPr/>
        </p:nvPicPr>
        <p:blipFill>
          <a:blip r:embed="rId3"/>
          <a:stretch>
            <a:fillRect/>
          </a:stretch>
        </p:blipFill>
        <p:spPr>
          <a:xfrm>
            <a:off x="6765256" y="2903692"/>
            <a:ext cx="5136998" cy="1827184"/>
          </a:xfrm>
          <a:prstGeom prst="rect">
            <a:avLst/>
          </a:prstGeom>
        </p:spPr>
      </p:pic>
      <p:sp>
        <p:nvSpPr>
          <p:cNvPr id="12" name="TextBox 11">
            <a:extLst>
              <a:ext uri="{FF2B5EF4-FFF2-40B4-BE49-F238E27FC236}">
                <a16:creationId xmlns:a16="http://schemas.microsoft.com/office/drawing/2014/main" id="{49D12AE9-62E4-9955-1132-78981BFED8EA}"/>
              </a:ext>
            </a:extLst>
          </p:cNvPr>
          <p:cNvSpPr txBox="1"/>
          <p:nvPr/>
        </p:nvSpPr>
        <p:spPr>
          <a:xfrm>
            <a:off x="8429893" y="4816030"/>
            <a:ext cx="3472361" cy="338554"/>
          </a:xfrm>
          <a:prstGeom prst="rect">
            <a:avLst/>
          </a:prstGeom>
          <a:noFill/>
        </p:spPr>
        <p:txBody>
          <a:bodyPr wrap="none" rtlCol="0">
            <a:spAutoFit/>
          </a:bodyPr>
          <a:lstStyle/>
          <a:p>
            <a:r>
              <a:rPr lang="en-US" sz="1600" dirty="0"/>
              <a:t>Cross et al., 2019, </a:t>
            </a:r>
            <a:r>
              <a:rPr lang="en-US" sz="1600" i="1" dirty="0"/>
              <a:t>Scientific Reports</a:t>
            </a:r>
            <a:endParaRPr lang="en-US" sz="1600" dirty="0"/>
          </a:p>
        </p:txBody>
      </p:sp>
      <p:sp>
        <p:nvSpPr>
          <p:cNvPr id="13" name="TextBox 12">
            <a:extLst>
              <a:ext uri="{FF2B5EF4-FFF2-40B4-BE49-F238E27FC236}">
                <a16:creationId xmlns:a16="http://schemas.microsoft.com/office/drawing/2014/main" id="{2663C3B1-51D9-F40E-7643-0488CE745EEC}"/>
              </a:ext>
            </a:extLst>
          </p:cNvPr>
          <p:cNvSpPr txBox="1"/>
          <p:nvPr/>
        </p:nvSpPr>
        <p:spPr>
          <a:xfrm>
            <a:off x="660400" y="1638300"/>
            <a:ext cx="6288325" cy="3446264"/>
          </a:xfrm>
          <a:prstGeom prst="rect">
            <a:avLst/>
          </a:prstGeom>
          <a:noFill/>
        </p:spPr>
        <p:txBody>
          <a:bodyPr wrap="none" rtlCol="0">
            <a:spAutoFit/>
          </a:bodyPr>
          <a:lstStyle/>
          <a:p>
            <a:pPr>
              <a:lnSpc>
                <a:spcPct val="150000"/>
              </a:lnSpc>
            </a:pPr>
            <a:r>
              <a:rPr lang="en-US" sz="2800" dirty="0"/>
              <a:t>Rearing silversides in hypoxia causes:</a:t>
            </a:r>
          </a:p>
          <a:p>
            <a:pPr marL="285750" indent="-285750">
              <a:lnSpc>
                <a:spcPct val="150000"/>
              </a:lnSpc>
              <a:buFont typeface="Arial" panose="020B0604020202020204" pitchFamily="34" charset="0"/>
              <a:buChar char="•"/>
            </a:pPr>
            <a:r>
              <a:rPr lang="en-US" sz="2400" dirty="0"/>
              <a:t>Reduced survival to hatching</a:t>
            </a:r>
          </a:p>
          <a:p>
            <a:pPr marL="285750" indent="-285750">
              <a:lnSpc>
                <a:spcPct val="150000"/>
              </a:lnSpc>
              <a:buFont typeface="Arial" panose="020B0604020202020204" pitchFamily="34" charset="0"/>
              <a:buChar char="•"/>
            </a:pPr>
            <a:r>
              <a:rPr lang="en-US" sz="2400" dirty="0"/>
              <a:t>Delayed hatching</a:t>
            </a:r>
          </a:p>
          <a:p>
            <a:pPr marL="285750" indent="-285750">
              <a:lnSpc>
                <a:spcPct val="150000"/>
              </a:lnSpc>
              <a:buFont typeface="Arial" panose="020B0604020202020204" pitchFamily="34" charset="0"/>
              <a:buChar char="•"/>
            </a:pPr>
            <a:r>
              <a:rPr lang="en-US" sz="2400" dirty="0"/>
              <a:t>Smaller size at hatching</a:t>
            </a:r>
          </a:p>
          <a:p>
            <a:pPr marL="285750" indent="-285750">
              <a:lnSpc>
                <a:spcPct val="150000"/>
              </a:lnSpc>
              <a:buFont typeface="Arial" panose="020B0604020202020204" pitchFamily="34" charset="0"/>
              <a:buChar char="•"/>
            </a:pPr>
            <a:r>
              <a:rPr lang="en-US" sz="2400" dirty="0"/>
              <a:t>Slower larval growth</a:t>
            </a:r>
          </a:p>
          <a:p>
            <a:pPr marL="285750" indent="-285750">
              <a:lnSpc>
                <a:spcPct val="150000"/>
              </a:lnSpc>
              <a:buFont typeface="Arial" panose="020B0604020202020204" pitchFamily="34" charset="0"/>
              <a:buChar char="•"/>
            </a:pPr>
            <a:r>
              <a:rPr lang="en-US" sz="2400" dirty="0"/>
              <a:t>Reduced larval survival</a:t>
            </a:r>
          </a:p>
        </p:txBody>
      </p:sp>
    </p:spTree>
    <p:extLst>
      <p:ext uri="{BB962C8B-B14F-4D97-AF65-F5344CB8AC3E}">
        <p14:creationId xmlns:p14="http://schemas.microsoft.com/office/powerpoint/2010/main" val="19529667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66C073C-F4D6-757C-6D96-C4FEC4BFE318}"/>
              </a:ext>
            </a:extLst>
          </p:cNvPr>
          <p:cNvSpPr txBox="1">
            <a:spLocks/>
          </p:cNvSpPr>
          <p:nvPr/>
        </p:nvSpPr>
        <p:spPr>
          <a:xfrm>
            <a:off x="0" y="0"/>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dirty="0"/>
              <a:t>Previous study on hypoxia effects</a:t>
            </a:r>
          </a:p>
        </p:txBody>
      </p:sp>
      <p:pic>
        <p:nvPicPr>
          <p:cNvPr id="11" name="Picture 10">
            <a:extLst>
              <a:ext uri="{FF2B5EF4-FFF2-40B4-BE49-F238E27FC236}">
                <a16:creationId xmlns:a16="http://schemas.microsoft.com/office/drawing/2014/main" id="{86B70F8E-073D-EE6C-4D28-8E70B974C342}"/>
              </a:ext>
            </a:extLst>
          </p:cNvPr>
          <p:cNvPicPr>
            <a:picLocks noChangeAspect="1"/>
          </p:cNvPicPr>
          <p:nvPr/>
        </p:nvPicPr>
        <p:blipFill>
          <a:blip r:embed="rId2"/>
          <a:stretch>
            <a:fillRect/>
          </a:stretch>
        </p:blipFill>
        <p:spPr>
          <a:xfrm>
            <a:off x="6765256" y="2903692"/>
            <a:ext cx="5136998" cy="1827184"/>
          </a:xfrm>
          <a:prstGeom prst="rect">
            <a:avLst/>
          </a:prstGeom>
        </p:spPr>
      </p:pic>
      <p:sp>
        <p:nvSpPr>
          <p:cNvPr id="12" name="TextBox 11">
            <a:extLst>
              <a:ext uri="{FF2B5EF4-FFF2-40B4-BE49-F238E27FC236}">
                <a16:creationId xmlns:a16="http://schemas.microsoft.com/office/drawing/2014/main" id="{49D12AE9-62E4-9955-1132-78981BFED8EA}"/>
              </a:ext>
            </a:extLst>
          </p:cNvPr>
          <p:cNvSpPr txBox="1"/>
          <p:nvPr/>
        </p:nvSpPr>
        <p:spPr>
          <a:xfrm>
            <a:off x="8429893" y="4816030"/>
            <a:ext cx="3472361" cy="338554"/>
          </a:xfrm>
          <a:prstGeom prst="rect">
            <a:avLst/>
          </a:prstGeom>
          <a:noFill/>
        </p:spPr>
        <p:txBody>
          <a:bodyPr wrap="none" rtlCol="0">
            <a:spAutoFit/>
          </a:bodyPr>
          <a:lstStyle/>
          <a:p>
            <a:r>
              <a:rPr lang="en-US" sz="1600" dirty="0"/>
              <a:t>Cross et al., 2019, </a:t>
            </a:r>
            <a:r>
              <a:rPr lang="en-US" sz="1600" i="1" dirty="0"/>
              <a:t>Scientific Reports</a:t>
            </a:r>
            <a:endParaRPr lang="en-US" sz="1600" dirty="0"/>
          </a:p>
        </p:txBody>
      </p:sp>
      <p:sp>
        <p:nvSpPr>
          <p:cNvPr id="13" name="TextBox 12">
            <a:extLst>
              <a:ext uri="{FF2B5EF4-FFF2-40B4-BE49-F238E27FC236}">
                <a16:creationId xmlns:a16="http://schemas.microsoft.com/office/drawing/2014/main" id="{2663C3B1-51D9-F40E-7643-0488CE745EEC}"/>
              </a:ext>
            </a:extLst>
          </p:cNvPr>
          <p:cNvSpPr txBox="1"/>
          <p:nvPr/>
        </p:nvSpPr>
        <p:spPr>
          <a:xfrm>
            <a:off x="660400" y="1638300"/>
            <a:ext cx="6288325" cy="3446264"/>
          </a:xfrm>
          <a:prstGeom prst="rect">
            <a:avLst/>
          </a:prstGeom>
          <a:noFill/>
        </p:spPr>
        <p:txBody>
          <a:bodyPr wrap="none" rtlCol="0">
            <a:spAutoFit/>
          </a:bodyPr>
          <a:lstStyle/>
          <a:p>
            <a:pPr>
              <a:lnSpc>
                <a:spcPct val="150000"/>
              </a:lnSpc>
            </a:pPr>
            <a:r>
              <a:rPr lang="en-US" sz="2800" dirty="0"/>
              <a:t>Rearing silversides in hypoxia causes:</a:t>
            </a:r>
          </a:p>
          <a:p>
            <a:pPr marL="285750" indent="-285750">
              <a:lnSpc>
                <a:spcPct val="150000"/>
              </a:lnSpc>
              <a:buFont typeface="Arial" panose="020B0604020202020204" pitchFamily="34" charset="0"/>
              <a:buChar char="•"/>
            </a:pPr>
            <a:r>
              <a:rPr lang="en-US" sz="2400" dirty="0"/>
              <a:t>Reduced survival to hatching</a:t>
            </a:r>
          </a:p>
          <a:p>
            <a:pPr marL="285750" indent="-285750">
              <a:lnSpc>
                <a:spcPct val="150000"/>
              </a:lnSpc>
              <a:buFont typeface="Arial" panose="020B0604020202020204" pitchFamily="34" charset="0"/>
              <a:buChar char="•"/>
            </a:pPr>
            <a:r>
              <a:rPr lang="en-US" sz="2400" dirty="0"/>
              <a:t>Delayed hatching</a:t>
            </a:r>
          </a:p>
          <a:p>
            <a:pPr marL="285750" indent="-285750">
              <a:lnSpc>
                <a:spcPct val="150000"/>
              </a:lnSpc>
              <a:buFont typeface="Arial" panose="020B0604020202020204" pitchFamily="34" charset="0"/>
              <a:buChar char="•"/>
            </a:pPr>
            <a:r>
              <a:rPr lang="en-US" sz="2400" dirty="0"/>
              <a:t>Smaller size at hatching</a:t>
            </a:r>
          </a:p>
          <a:p>
            <a:pPr marL="285750" indent="-285750">
              <a:lnSpc>
                <a:spcPct val="150000"/>
              </a:lnSpc>
              <a:buFont typeface="Arial" panose="020B0604020202020204" pitchFamily="34" charset="0"/>
              <a:buChar char="•"/>
            </a:pPr>
            <a:r>
              <a:rPr lang="en-US" sz="2400" dirty="0"/>
              <a:t>Slower larval growth</a:t>
            </a:r>
          </a:p>
          <a:p>
            <a:pPr marL="285750" indent="-285750">
              <a:lnSpc>
                <a:spcPct val="150000"/>
              </a:lnSpc>
              <a:buFont typeface="Arial" panose="020B0604020202020204" pitchFamily="34" charset="0"/>
              <a:buChar char="•"/>
            </a:pPr>
            <a:r>
              <a:rPr lang="en-US" sz="2400" dirty="0"/>
              <a:t>Reduced larval survival</a:t>
            </a:r>
          </a:p>
        </p:txBody>
      </p:sp>
      <p:sp>
        <p:nvSpPr>
          <p:cNvPr id="14" name="Content Placeholder 2">
            <a:extLst>
              <a:ext uri="{FF2B5EF4-FFF2-40B4-BE49-F238E27FC236}">
                <a16:creationId xmlns:a16="http://schemas.microsoft.com/office/drawing/2014/main" id="{1105B063-8B03-B75D-38C1-B20F41927020}"/>
              </a:ext>
            </a:extLst>
          </p:cNvPr>
          <p:cNvSpPr>
            <a:spLocks noGrp="1"/>
          </p:cNvSpPr>
          <p:nvPr>
            <p:ph idx="1"/>
          </p:nvPr>
        </p:nvSpPr>
        <p:spPr>
          <a:xfrm>
            <a:off x="660400" y="5219700"/>
            <a:ext cx="5346700" cy="1130564"/>
          </a:xfrm>
        </p:spPr>
        <p:txBody>
          <a:bodyPr>
            <a:normAutofit/>
          </a:bodyPr>
          <a:lstStyle/>
          <a:p>
            <a:pPr marL="0" indent="0">
              <a:buNone/>
            </a:pPr>
            <a:r>
              <a:rPr lang="en-US" b="1" dirty="0"/>
              <a:t>All of these suggest changes to energy allocation</a:t>
            </a:r>
          </a:p>
        </p:txBody>
      </p:sp>
    </p:spTree>
    <p:extLst>
      <p:ext uri="{BB962C8B-B14F-4D97-AF65-F5344CB8AC3E}">
        <p14:creationId xmlns:p14="http://schemas.microsoft.com/office/powerpoint/2010/main" val="834668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A280C-D89B-4677-92EA-7E3128DE9C3D}"/>
              </a:ext>
            </a:extLst>
          </p:cNvPr>
          <p:cNvSpPr>
            <a:spLocks noGrp="1"/>
          </p:cNvSpPr>
          <p:nvPr>
            <p:ph type="title"/>
          </p:nvPr>
        </p:nvSpPr>
        <p:spPr/>
        <p:txBody>
          <a:bodyPr/>
          <a:lstStyle/>
          <a:p>
            <a:r>
              <a:rPr lang="en-US" b="1" dirty="0"/>
              <a:t>The Perfect Storm: </a:t>
            </a:r>
            <a:r>
              <a:rPr lang="en-US" dirty="0"/>
              <a:t>Multiple Intensifying Stressors in Estuaries</a:t>
            </a:r>
          </a:p>
        </p:txBody>
      </p:sp>
      <p:pic>
        <p:nvPicPr>
          <p:cNvPr id="8" name="Picture 2" descr="New England Coastal Waters Warming More Than Anywhere Else In U.S. | WBUR  News">
            <a:extLst>
              <a:ext uri="{FF2B5EF4-FFF2-40B4-BE49-F238E27FC236}">
                <a16:creationId xmlns:a16="http://schemas.microsoft.com/office/drawing/2014/main" id="{0A98BBCE-97A9-DB60-0A42-DF9341EC83DC}"/>
              </a:ext>
            </a:extLst>
          </p:cNvPr>
          <p:cNvPicPr>
            <a:picLocks noChangeAspect="1" noChangeArrowheads="1"/>
          </p:cNvPicPr>
          <p:nvPr/>
        </p:nvPicPr>
        <p:blipFill>
          <a:blip r:embed="rId3">
            <a:alphaModFix amt="35000"/>
            <a:extLst>
              <a:ext uri="{28A0092B-C50C-407E-A947-70E740481C1C}">
                <a14:useLocalDpi xmlns:a14="http://schemas.microsoft.com/office/drawing/2010/main" val="0"/>
              </a:ext>
            </a:extLst>
          </a:blip>
          <a:srcRect/>
          <a:stretch>
            <a:fillRect/>
          </a:stretch>
        </p:blipFill>
        <p:spPr bwMode="auto">
          <a:xfrm>
            <a:off x="164606" y="2764663"/>
            <a:ext cx="3931712" cy="306699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Long Island Sees a Crisis as It Floats to the Surface - The New York Times">
            <a:extLst>
              <a:ext uri="{FF2B5EF4-FFF2-40B4-BE49-F238E27FC236}">
                <a16:creationId xmlns:a16="http://schemas.microsoft.com/office/drawing/2014/main" id="{AD5B022A-5B94-2765-FB74-EA27496DC776}"/>
              </a:ext>
            </a:extLst>
          </p:cNvPr>
          <p:cNvPicPr>
            <a:picLocks noChangeAspect="1" noChangeArrowheads="1"/>
          </p:cNvPicPr>
          <p:nvPr/>
        </p:nvPicPr>
        <p:blipFill rotWithShape="1">
          <a:blip r:embed="rId4">
            <a:alphaModFix amt="35000"/>
            <a:extLst>
              <a:ext uri="{28A0092B-C50C-407E-A947-70E740481C1C}">
                <a14:useLocalDpi xmlns:a14="http://schemas.microsoft.com/office/drawing/2010/main" val="0"/>
              </a:ext>
            </a:extLst>
          </a:blip>
          <a:srcRect l="23307"/>
          <a:stretch/>
        </p:blipFill>
        <p:spPr bwMode="auto">
          <a:xfrm>
            <a:off x="4261611" y="2703572"/>
            <a:ext cx="3668778" cy="318917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https://oceanacidification.noaa.gov/sites/oap-redesign/images/whatcanyoudo/CO2TimeSeries.jpg">
            <a:extLst>
              <a:ext uri="{FF2B5EF4-FFF2-40B4-BE49-F238E27FC236}">
                <a16:creationId xmlns:a16="http://schemas.microsoft.com/office/drawing/2014/main" id="{21C5D6FE-5301-AE20-B638-98B0BB8A7C1E}"/>
              </a:ext>
            </a:extLst>
          </p:cNvPr>
          <p:cNvPicPr/>
          <p:nvPr/>
        </p:nvPicPr>
        <p:blipFill rotWithShape="1">
          <a:blip r:embed="rId5" cstate="print">
            <a:alphaModFix/>
            <a:extLst>
              <a:ext uri="{28A0092B-C50C-407E-A947-70E740481C1C}">
                <a14:useLocalDpi xmlns:a14="http://schemas.microsoft.com/office/drawing/2010/main" val="0"/>
              </a:ext>
            </a:extLst>
          </a:blip>
          <a:srcRect t="6589" b="13185"/>
          <a:stretch/>
        </p:blipFill>
        <p:spPr bwMode="auto">
          <a:xfrm>
            <a:off x="7141582" y="2562683"/>
            <a:ext cx="4920538" cy="4185360"/>
          </a:xfrm>
          <a:prstGeom prst="rect">
            <a:avLst/>
          </a:prstGeom>
          <a:noFill/>
          <a:ln>
            <a:noFill/>
          </a:ln>
          <a:extLst>
            <a:ext uri="{53640926-AAD7-44D8-BBD7-CCE9431645EC}">
              <a14:shadowObscured xmlns:a14="http://schemas.microsoft.com/office/drawing/2010/main"/>
            </a:ext>
          </a:extLst>
        </p:spPr>
      </p:pic>
      <p:sp>
        <p:nvSpPr>
          <p:cNvPr id="4" name="TextBox 3">
            <a:extLst>
              <a:ext uri="{FF2B5EF4-FFF2-40B4-BE49-F238E27FC236}">
                <a16:creationId xmlns:a16="http://schemas.microsoft.com/office/drawing/2014/main" id="{99136935-B30B-DBC0-5911-F1FEDF5B28CF}"/>
              </a:ext>
            </a:extLst>
          </p:cNvPr>
          <p:cNvSpPr txBox="1"/>
          <p:nvPr/>
        </p:nvSpPr>
        <p:spPr>
          <a:xfrm>
            <a:off x="5753189" y="6481911"/>
            <a:ext cx="1388393" cy="307777"/>
          </a:xfrm>
          <a:prstGeom prst="rect">
            <a:avLst/>
          </a:prstGeom>
          <a:noFill/>
        </p:spPr>
        <p:txBody>
          <a:bodyPr wrap="none" rtlCol="0">
            <a:spAutoFit/>
          </a:bodyPr>
          <a:lstStyle/>
          <a:p>
            <a:r>
              <a:rPr lang="en-US" sz="1400" dirty="0"/>
              <a:t>Source: NOAA</a:t>
            </a:r>
          </a:p>
        </p:txBody>
      </p:sp>
      <p:sp>
        <p:nvSpPr>
          <p:cNvPr id="13" name="Rectangle 12">
            <a:extLst>
              <a:ext uri="{FF2B5EF4-FFF2-40B4-BE49-F238E27FC236}">
                <a16:creationId xmlns:a16="http://schemas.microsoft.com/office/drawing/2014/main" id="{FA0F4BC0-22AF-F537-C457-690E1A022E26}"/>
              </a:ext>
            </a:extLst>
          </p:cNvPr>
          <p:cNvSpPr/>
          <p:nvPr/>
        </p:nvSpPr>
        <p:spPr>
          <a:xfrm>
            <a:off x="1270535" y="1874708"/>
            <a:ext cx="1673855" cy="461665"/>
          </a:xfrm>
          <a:prstGeom prst="rect">
            <a:avLst/>
          </a:prstGeom>
          <a:noFill/>
        </p:spPr>
        <p:txBody>
          <a:bodyPr wrap="none" lIns="91440" tIns="45720" rIns="91440" bIns="45720">
            <a:spAutoFit/>
          </a:bodyPr>
          <a:lstStyle/>
          <a:p>
            <a:pPr algn="ctr"/>
            <a:r>
              <a:rPr lang="en-US" sz="2400" b="1" dirty="0">
                <a:ln w="13462">
                  <a:solidFill>
                    <a:schemeClr val="bg1"/>
                  </a:solidFill>
                  <a:prstDash val="solid"/>
                </a:ln>
                <a:solidFill>
                  <a:schemeClr val="accent5">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rPr>
              <a:t>WARMING</a:t>
            </a:r>
            <a:endParaRPr lang="en-US" sz="4800" b="1" cap="none" spc="0" dirty="0">
              <a:ln w="13462">
                <a:solidFill>
                  <a:schemeClr val="bg1"/>
                </a:solidFill>
                <a:prstDash val="solid"/>
              </a:ln>
              <a:solidFill>
                <a:schemeClr val="accent5">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endParaRPr>
          </a:p>
        </p:txBody>
      </p:sp>
      <p:sp>
        <p:nvSpPr>
          <p:cNvPr id="15" name="Rectangle 14">
            <a:extLst>
              <a:ext uri="{FF2B5EF4-FFF2-40B4-BE49-F238E27FC236}">
                <a16:creationId xmlns:a16="http://schemas.microsoft.com/office/drawing/2014/main" id="{C7D17266-2131-9662-4B7F-3470543FAE14}"/>
              </a:ext>
            </a:extLst>
          </p:cNvPr>
          <p:cNvSpPr/>
          <p:nvPr/>
        </p:nvSpPr>
        <p:spPr>
          <a:xfrm>
            <a:off x="8598374" y="1690041"/>
            <a:ext cx="2755426" cy="830997"/>
          </a:xfrm>
          <a:prstGeom prst="rect">
            <a:avLst/>
          </a:prstGeom>
          <a:noFill/>
        </p:spPr>
        <p:txBody>
          <a:bodyPr wrap="square" lIns="91440" tIns="45720" rIns="91440" bIns="45720">
            <a:spAutoFit/>
          </a:bodyPr>
          <a:lstStyle/>
          <a:p>
            <a:pPr algn="ctr"/>
            <a:r>
              <a:rPr lang="en-US" sz="2400" b="1" dirty="0">
                <a:ln w="13462">
                  <a:solidFill>
                    <a:schemeClr val="bg1"/>
                  </a:solidFill>
                  <a:prstDash val="solid"/>
                </a:ln>
                <a:solidFill>
                  <a:schemeClr val="accent1">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rPr>
              <a:t>OCEAN ACIDIFICATION</a:t>
            </a:r>
            <a:endParaRPr lang="en-US" sz="4800" b="1" cap="none" spc="0" dirty="0">
              <a:ln w="13462">
                <a:solidFill>
                  <a:schemeClr val="bg1"/>
                </a:solidFill>
                <a:prstDash val="solid"/>
              </a:ln>
              <a:solidFill>
                <a:schemeClr val="accent1">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endParaRPr>
          </a:p>
        </p:txBody>
      </p:sp>
      <p:sp>
        <p:nvSpPr>
          <p:cNvPr id="16" name="Rectangle 15">
            <a:extLst>
              <a:ext uri="{FF2B5EF4-FFF2-40B4-BE49-F238E27FC236}">
                <a16:creationId xmlns:a16="http://schemas.microsoft.com/office/drawing/2014/main" id="{A6D3015C-8953-58BA-7E28-AA8A7A83E0B5}"/>
              </a:ext>
            </a:extLst>
          </p:cNvPr>
          <p:cNvSpPr/>
          <p:nvPr/>
        </p:nvSpPr>
        <p:spPr>
          <a:xfrm>
            <a:off x="4024590" y="1877207"/>
            <a:ext cx="3592469" cy="461665"/>
          </a:xfrm>
          <a:prstGeom prst="rect">
            <a:avLst/>
          </a:prstGeom>
          <a:noFill/>
        </p:spPr>
        <p:txBody>
          <a:bodyPr wrap="square" lIns="91440" tIns="45720" rIns="91440" bIns="45720">
            <a:spAutoFit/>
          </a:bodyPr>
          <a:lstStyle/>
          <a:p>
            <a:pPr algn="ctr"/>
            <a:r>
              <a:rPr lang="en-US" sz="2400" b="1" dirty="0">
                <a:ln w="13462">
                  <a:solidFill>
                    <a:schemeClr val="bg1"/>
                  </a:solidFill>
                  <a:prstDash val="solid"/>
                </a:ln>
                <a:solidFill>
                  <a:schemeClr val="accent4">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rPr>
              <a:t>HYPOXIA</a:t>
            </a:r>
            <a:endParaRPr lang="en-US" sz="4800" b="1" cap="none" spc="0" dirty="0">
              <a:ln w="13462">
                <a:solidFill>
                  <a:schemeClr val="bg1"/>
                </a:solidFill>
                <a:prstDash val="solid"/>
              </a:ln>
              <a:solidFill>
                <a:schemeClr val="accent4">
                  <a:lumMod val="60000"/>
                  <a:lumOff val="40000"/>
                </a:schemeClr>
              </a:solidFill>
              <a:effectLst>
                <a:outerShdw dist="38100" dir="2700000" algn="bl" rotWithShape="0">
                  <a:schemeClr val="tx1">
                    <a:lumMod val="75000"/>
                    <a:lumOff val="25000"/>
                  </a:schemeClr>
                </a:outerShdw>
              </a:effectLst>
              <a:latin typeface="Berlin Sans FB Demi" panose="020E0802020502020306" pitchFamily="34" charset="0"/>
            </a:endParaRPr>
          </a:p>
        </p:txBody>
      </p:sp>
    </p:spTree>
    <p:extLst>
      <p:ext uri="{BB962C8B-B14F-4D97-AF65-F5344CB8AC3E}">
        <p14:creationId xmlns:p14="http://schemas.microsoft.com/office/powerpoint/2010/main" val="10744645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3D30C9DE-8C01-25C0-9D39-2F24FBB1E90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5926" t="13615" r="17286" b="13240"/>
          <a:stretch/>
        </p:blipFill>
        <p:spPr bwMode="auto">
          <a:xfrm>
            <a:off x="7386034" y="834961"/>
            <a:ext cx="4686068" cy="3493199"/>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45B8C379-487B-0AE7-E0D4-C2C1AF29C322}"/>
              </a:ext>
            </a:extLst>
          </p:cNvPr>
          <p:cNvPicPr>
            <a:picLocks noChangeAspect="1"/>
          </p:cNvPicPr>
          <p:nvPr/>
        </p:nvPicPr>
        <p:blipFill>
          <a:blip r:embed="rId4"/>
          <a:stretch>
            <a:fillRect/>
          </a:stretch>
        </p:blipFill>
        <p:spPr>
          <a:xfrm>
            <a:off x="-465318" y="2340864"/>
            <a:ext cx="6785092" cy="3151250"/>
          </a:xfrm>
          <a:prstGeom prst="rect">
            <a:avLst/>
          </a:prstGeom>
        </p:spPr>
      </p:pic>
      <p:sp>
        <p:nvSpPr>
          <p:cNvPr id="3" name="TextBox 2">
            <a:extLst>
              <a:ext uri="{FF2B5EF4-FFF2-40B4-BE49-F238E27FC236}">
                <a16:creationId xmlns:a16="http://schemas.microsoft.com/office/drawing/2014/main" id="{B657C009-94EE-0DD7-0762-A84CC1645F7E}"/>
              </a:ext>
            </a:extLst>
          </p:cNvPr>
          <p:cNvSpPr txBox="1"/>
          <p:nvPr/>
        </p:nvSpPr>
        <p:spPr>
          <a:xfrm>
            <a:off x="2037617" y="3712177"/>
            <a:ext cx="1449295" cy="374571"/>
          </a:xfrm>
          <a:prstGeom prst="roundRect">
            <a:avLst/>
          </a:prstGeom>
          <a:solidFill>
            <a:schemeClr val="bg1"/>
          </a:solidFill>
          <a:ln w="38100">
            <a:solidFill>
              <a:srgbClr val="C00000"/>
            </a:solidFill>
          </a:ln>
        </p:spPr>
        <p:txBody>
          <a:bodyPr wrap="square" rtlCol="0">
            <a:spAutoFit/>
          </a:bodyPr>
          <a:lstStyle/>
          <a:p>
            <a:r>
              <a:rPr lang="en-US" sz="1600" b="1" dirty="0"/>
              <a:t>Assimilation</a:t>
            </a:r>
          </a:p>
        </p:txBody>
      </p:sp>
      <p:sp>
        <p:nvSpPr>
          <p:cNvPr id="4" name="TextBox 3">
            <a:extLst>
              <a:ext uri="{FF2B5EF4-FFF2-40B4-BE49-F238E27FC236}">
                <a16:creationId xmlns:a16="http://schemas.microsoft.com/office/drawing/2014/main" id="{1DA5E989-1DA7-374F-4B7D-F5C695D208CD}"/>
              </a:ext>
            </a:extLst>
          </p:cNvPr>
          <p:cNvSpPr txBox="1"/>
          <p:nvPr/>
        </p:nvSpPr>
        <p:spPr>
          <a:xfrm>
            <a:off x="5354072" y="2715435"/>
            <a:ext cx="2298435" cy="919401"/>
          </a:xfrm>
          <a:prstGeom prst="roundRect">
            <a:avLst/>
          </a:prstGeom>
          <a:solidFill>
            <a:schemeClr val="bg1"/>
          </a:solidFill>
          <a:ln w="38100">
            <a:solidFill>
              <a:srgbClr val="C00000"/>
            </a:solidFill>
          </a:ln>
        </p:spPr>
        <p:txBody>
          <a:bodyPr wrap="square" rtlCol="0">
            <a:spAutoFit/>
          </a:bodyPr>
          <a:lstStyle/>
          <a:p>
            <a:r>
              <a:rPr lang="en-US" sz="1600" b="1" dirty="0"/>
              <a:t>Conversion efficiency for growth</a:t>
            </a:r>
          </a:p>
        </p:txBody>
      </p:sp>
      <p:sp>
        <p:nvSpPr>
          <p:cNvPr id="5" name="Title 1">
            <a:extLst>
              <a:ext uri="{FF2B5EF4-FFF2-40B4-BE49-F238E27FC236}">
                <a16:creationId xmlns:a16="http://schemas.microsoft.com/office/drawing/2014/main" id="{9093250B-04D2-9C02-6C47-ACCDA3E77F22}"/>
              </a:ext>
            </a:extLst>
          </p:cNvPr>
          <p:cNvSpPr>
            <a:spLocks noGrp="1"/>
          </p:cNvSpPr>
          <p:nvPr>
            <p:ph type="title"/>
          </p:nvPr>
        </p:nvSpPr>
        <p:spPr>
          <a:xfrm>
            <a:off x="240792" y="-95236"/>
            <a:ext cx="10515600" cy="1325563"/>
          </a:xfrm>
        </p:spPr>
        <p:txBody>
          <a:bodyPr/>
          <a:lstStyle/>
          <a:p>
            <a:r>
              <a:rPr lang="en-US" dirty="0"/>
              <a:t>Chapter 4 Hypotheses</a:t>
            </a:r>
          </a:p>
        </p:txBody>
      </p:sp>
      <p:sp>
        <p:nvSpPr>
          <p:cNvPr id="6" name="TextBox 5">
            <a:extLst>
              <a:ext uri="{FF2B5EF4-FFF2-40B4-BE49-F238E27FC236}">
                <a16:creationId xmlns:a16="http://schemas.microsoft.com/office/drawing/2014/main" id="{A654A34D-9B7E-3033-3A3E-B3887A7B8441}"/>
              </a:ext>
            </a:extLst>
          </p:cNvPr>
          <p:cNvSpPr txBox="1"/>
          <p:nvPr/>
        </p:nvSpPr>
        <p:spPr>
          <a:xfrm>
            <a:off x="4136669" y="2181033"/>
            <a:ext cx="2418559" cy="374571"/>
          </a:xfrm>
          <a:prstGeom prst="roundRect">
            <a:avLst/>
          </a:prstGeom>
          <a:solidFill>
            <a:schemeClr val="bg1"/>
          </a:solidFill>
          <a:ln w="38100">
            <a:solidFill>
              <a:srgbClr val="C00000"/>
            </a:solidFill>
          </a:ln>
        </p:spPr>
        <p:txBody>
          <a:bodyPr wrap="square" rtlCol="0">
            <a:spAutoFit/>
          </a:bodyPr>
          <a:lstStyle/>
          <a:p>
            <a:r>
              <a:rPr lang="en-US" sz="1600" b="1" dirty="0"/>
              <a:t>Somatic maintenance</a:t>
            </a:r>
          </a:p>
        </p:txBody>
      </p:sp>
      <p:sp>
        <p:nvSpPr>
          <p:cNvPr id="8" name="TextBox 7">
            <a:extLst>
              <a:ext uri="{FF2B5EF4-FFF2-40B4-BE49-F238E27FC236}">
                <a16:creationId xmlns:a16="http://schemas.microsoft.com/office/drawing/2014/main" id="{58D4EC05-A503-6B9E-4F64-9939063E9857}"/>
              </a:ext>
            </a:extLst>
          </p:cNvPr>
          <p:cNvSpPr txBox="1"/>
          <p:nvPr/>
        </p:nvSpPr>
        <p:spPr>
          <a:xfrm>
            <a:off x="7764508" y="1297239"/>
            <a:ext cx="1731507" cy="646986"/>
          </a:xfrm>
          <a:prstGeom prst="roundRect">
            <a:avLst/>
          </a:prstGeom>
          <a:solidFill>
            <a:schemeClr val="bg1"/>
          </a:solidFill>
          <a:ln w="38100">
            <a:solidFill>
              <a:srgbClr val="C00000"/>
            </a:solidFill>
          </a:ln>
        </p:spPr>
        <p:txBody>
          <a:bodyPr wrap="square" rtlCol="0">
            <a:spAutoFit/>
          </a:bodyPr>
          <a:lstStyle/>
          <a:p>
            <a:r>
              <a:rPr lang="en-US" sz="1600" b="1" dirty="0"/>
              <a:t>Embryo Mortality Rate</a:t>
            </a:r>
          </a:p>
        </p:txBody>
      </p:sp>
      <p:sp>
        <p:nvSpPr>
          <p:cNvPr id="9" name="TextBox 8">
            <a:extLst>
              <a:ext uri="{FF2B5EF4-FFF2-40B4-BE49-F238E27FC236}">
                <a16:creationId xmlns:a16="http://schemas.microsoft.com/office/drawing/2014/main" id="{1E5D08B5-C6C9-419F-58FF-A61BE0958CD3}"/>
              </a:ext>
            </a:extLst>
          </p:cNvPr>
          <p:cNvSpPr txBox="1"/>
          <p:nvPr/>
        </p:nvSpPr>
        <p:spPr>
          <a:xfrm>
            <a:off x="9288629" y="3605188"/>
            <a:ext cx="1731507" cy="646986"/>
          </a:xfrm>
          <a:prstGeom prst="roundRect">
            <a:avLst/>
          </a:prstGeom>
          <a:solidFill>
            <a:schemeClr val="bg1"/>
          </a:solidFill>
          <a:ln w="38100">
            <a:solidFill>
              <a:srgbClr val="C00000"/>
            </a:solidFill>
          </a:ln>
        </p:spPr>
        <p:txBody>
          <a:bodyPr wrap="square" rtlCol="0">
            <a:spAutoFit/>
          </a:bodyPr>
          <a:lstStyle/>
          <a:p>
            <a:r>
              <a:rPr lang="en-US" sz="1600" b="1" dirty="0"/>
              <a:t>Post-Hatch Mortality Rate</a:t>
            </a:r>
          </a:p>
        </p:txBody>
      </p:sp>
      <p:sp>
        <p:nvSpPr>
          <p:cNvPr id="10" name="TextBox 9">
            <a:extLst>
              <a:ext uri="{FF2B5EF4-FFF2-40B4-BE49-F238E27FC236}">
                <a16:creationId xmlns:a16="http://schemas.microsoft.com/office/drawing/2014/main" id="{50131368-40F4-E242-7B9F-3634A394D071}"/>
              </a:ext>
            </a:extLst>
          </p:cNvPr>
          <p:cNvSpPr txBox="1"/>
          <p:nvPr/>
        </p:nvSpPr>
        <p:spPr>
          <a:xfrm>
            <a:off x="8594211" y="834961"/>
            <a:ext cx="2992987" cy="374571"/>
          </a:xfrm>
          <a:prstGeom prst="roundRect">
            <a:avLst/>
          </a:prstGeom>
          <a:solidFill>
            <a:schemeClr val="tx1"/>
          </a:solidFill>
          <a:ln>
            <a:solidFill>
              <a:schemeClr val="tx1"/>
            </a:solidFill>
          </a:ln>
        </p:spPr>
        <p:txBody>
          <a:bodyPr wrap="square" rtlCol="0">
            <a:spAutoFit/>
          </a:bodyPr>
          <a:lstStyle/>
          <a:p>
            <a:r>
              <a:rPr lang="en-US" sz="1600" b="1" dirty="0">
                <a:solidFill>
                  <a:schemeClr val="tx2">
                    <a:lumMod val="10000"/>
                  </a:schemeClr>
                </a:solidFill>
              </a:rPr>
              <a:t>Stage-Specific Survival:</a:t>
            </a:r>
          </a:p>
        </p:txBody>
      </p:sp>
    </p:spTree>
    <p:extLst>
      <p:ext uri="{BB962C8B-B14F-4D97-AF65-F5344CB8AC3E}">
        <p14:creationId xmlns:p14="http://schemas.microsoft.com/office/powerpoint/2010/main" val="28336896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8C241-AF14-DA8B-C908-6061337075D0}"/>
              </a:ext>
            </a:extLst>
          </p:cNvPr>
          <p:cNvSpPr>
            <a:spLocks noGrp="1"/>
          </p:cNvSpPr>
          <p:nvPr>
            <p:ph type="title"/>
          </p:nvPr>
        </p:nvSpPr>
        <p:spPr>
          <a:xfrm>
            <a:off x="198120" y="-81915"/>
            <a:ext cx="10515600" cy="1325563"/>
          </a:xfrm>
        </p:spPr>
        <p:txBody>
          <a:bodyPr/>
          <a:lstStyle/>
          <a:p>
            <a:r>
              <a:rPr lang="en-US" dirty="0"/>
              <a:t>Chapter 4 Results</a:t>
            </a:r>
          </a:p>
        </p:txBody>
      </p:sp>
      <p:sp>
        <p:nvSpPr>
          <p:cNvPr id="3" name="Content Placeholder 2">
            <a:extLst>
              <a:ext uri="{FF2B5EF4-FFF2-40B4-BE49-F238E27FC236}">
                <a16:creationId xmlns:a16="http://schemas.microsoft.com/office/drawing/2014/main" id="{2FB66D34-85CF-281E-5451-D90A2B270681}"/>
              </a:ext>
            </a:extLst>
          </p:cNvPr>
          <p:cNvSpPr>
            <a:spLocks noGrp="1"/>
          </p:cNvSpPr>
          <p:nvPr>
            <p:ph idx="1"/>
          </p:nvPr>
        </p:nvSpPr>
        <p:spPr>
          <a:xfrm>
            <a:off x="294640" y="1825625"/>
            <a:ext cx="4856480" cy="4351338"/>
          </a:xfrm>
        </p:spPr>
        <p:txBody>
          <a:bodyPr>
            <a:normAutofit/>
          </a:bodyPr>
          <a:lstStyle/>
          <a:p>
            <a:r>
              <a:rPr lang="en-US" dirty="0"/>
              <a:t>Best fit adjusts these parameters with hypoxia:</a:t>
            </a:r>
          </a:p>
          <a:p>
            <a:pPr lvl="1"/>
            <a:r>
              <a:rPr lang="en-US" dirty="0"/>
              <a:t>Conversion efficiency of assimilates to growth</a:t>
            </a:r>
          </a:p>
          <a:p>
            <a:pPr lvl="1"/>
            <a:r>
              <a:rPr lang="en-US" dirty="0"/>
              <a:t>Pre- and post-hatch mortality</a:t>
            </a:r>
          </a:p>
          <a:p>
            <a:pPr lvl="1"/>
            <a:endParaRPr lang="en-US" dirty="0"/>
          </a:p>
          <a:p>
            <a:r>
              <a:rPr lang="en-US" dirty="0"/>
              <a:t>Conversion efficiency influences total length, hatch timing, and survival</a:t>
            </a:r>
          </a:p>
        </p:txBody>
      </p:sp>
      <p:pic>
        <p:nvPicPr>
          <p:cNvPr id="4" name="Picture 3" descr="Chart, diagram&#10;&#10;Description automatically generated">
            <a:extLst>
              <a:ext uri="{FF2B5EF4-FFF2-40B4-BE49-F238E27FC236}">
                <a16:creationId xmlns:a16="http://schemas.microsoft.com/office/drawing/2014/main" id="{72292C99-2DD5-F287-DBFA-B7659166112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702" b="1883"/>
          <a:stretch/>
        </p:blipFill>
        <p:spPr bwMode="auto">
          <a:xfrm>
            <a:off x="5293360" y="236735"/>
            <a:ext cx="6490970" cy="639822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554484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8B72A-D806-9867-C503-12FFC50AEFBE}"/>
              </a:ext>
            </a:extLst>
          </p:cNvPr>
          <p:cNvSpPr>
            <a:spLocks noGrp="1"/>
          </p:cNvSpPr>
          <p:nvPr>
            <p:ph type="title"/>
          </p:nvPr>
        </p:nvSpPr>
        <p:spPr/>
        <p:txBody>
          <a:bodyPr/>
          <a:lstStyle/>
          <a:p>
            <a:r>
              <a:rPr lang="en-US" dirty="0"/>
              <a:t>Calculated parameter values at each oxygen level</a:t>
            </a:r>
          </a:p>
        </p:txBody>
      </p:sp>
      <p:graphicFrame>
        <p:nvGraphicFramePr>
          <p:cNvPr id="4" name="Content Placeholder 3">
            <a:extLst>
              <a:ext uri="{FF2B5EF4-FFF2-40B4-BE49-F238E27FC236}">
                <a16:creationId xmlns:a16="http://schemas.microsoft.com/office/drawing/2014/main" id="{F0371CAF-927D-4597-21A2-02288F61DD3E}"/>
              </a:ext>
            </a:extLst>
          </p:cNvPr>
          <p:cNvGraphicFramePr>
            <a:graphicFrameLocks noGrp="1"/>
          </p:cNvGraphicFramePr>
          <p:nvPr>
            <p:ph idx="1"/>
            <p:extLst>
              <p:ext uri="{D42A27DB-BD31-4B8C-83A1-F6EECF244321}">
                <p14:modId xmlns:p14="http://schemas.microsoft.com/office/powerpoint/2010/main" val="3127454050"/>
              </p:ext>
            </p:extLst>
          </p:nvPr>
        </p:nvGraphicFramePr>
        <p:xfrm>
          <a:off x="1158240" y="2331720"/>
          <a:ext cx="9875520" cy="2194560"/>
        </p:xfrm>
        <a:graphic>
          <a:graphicData uri="http://schemas.openxmlformats.org/drawingml/2006/table">
            <a:tbl>
              <a:tblPr firstRow="1" firstCol="1" bandRow="1">
                <a:tableStyleId>{5C22544A-7EE6-4342-B048-85BDC9FD1C3A}</a:tableStyleId>
              </a:tblPr>
              <a:tblGrid>
                <a:gridCol w="1975104">
                  <a:extLst>
                    <a:ext uri="{9D8B030D-6E8A-4147-A177-3AD203B41FA5}">
                      <a16:colId xmlns:a16="http://schemas.microsoft.com/office/drawing/2014/main" val="3381653883"/>
                    </a:ext>
                  </a:extLst>
                </a:gridCol>
                <a:gridCol w="1975104">
                  <a:extLst>
                    <a:ext uri="{9D8B030D-6E8A-4147-A177-3AD203B41FA5}">
                      <a16:colId xmlns:a16="http://schemas.microsoft.com/office/drawing/2014/main" val="3737845502"/>
                    </a:ext>
                  </a:extLst>
                </a:gridCol>
                <a:gridCol w="1975104">
                  <a:extLst>
                    <a:ext uri="{9D8B030D-6E8A-4147-A177-3AD203B41FA5}">
                      <a16:colId xmlns:a16="http://schemas.microsoft.com/office/drawing/2014/main" val="2529538331"/>
                    </a:ext>
                  </a:extLst>
                </a:gridCol>
                <a:gridCol w="1975104">
                  <a:extLst>
                    <a:ext uri="{9D8B030D-6E8A-4147-A177-3AD203B41FA5}">
                      <a16:colId xmlns:a16="http://schemas.microsoft.com/office/drawing/2014/main" val="1503642343"/>
                    </a:ext>
                  </a:extLst>
                </a:gridCol>
                <a:gridCol w="1975104">
                  <a:extLst>
                    <a:ext uri="{9D8B030D-6E8A-4147-A177-3AD203B41FA5}">
                      <a16:colId xmlns:a16="http://schemas.microsoft.com/office/drawing/2014/main" val="3145431411"/>
                    </a:ext>
                  </a:extLst>
                </a:gridCol>
              </a:tblGrid>
              <a:tr h="0">
                <a:tc>
                  <a:txBody>
                    <a:bodyPr/>
                    <a:lstStyle/>
                    <a:p>
                      <a:pPr marL="0" marR="0">
                        <a:lnSpc>
                          <a:spcPct val="100000"/>
                        </a:lnSpc>
                        <a:spcBef>
                          <a:spcPts val="0"/>
                        </a:spcBef>
                        <a:spcAft>
                          <a:spcPts val="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grid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effectLst/>
                        </a:rPr>
                        <a:t>Calculated parameter values</a:t>
                      </a: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39768761"/>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rPr>
                        <a:t>Oxygen</a:t>
                      </a:r>
                    </a:p>
                  </a:txBody>
                  <a:tcPr marL="68580" marR="68580" marT="0" marB="0"/>
                </a:tc>
                <a:tc>
                  <a:txBody>
                    <a:bodyPr/>
                    <a:lstStyle/>
                    <a:p>
                      <a:pPr marL="0" marR="0">
                        <a:lnSpc>
                          <a:spcPct val="100000"/>
                        </a:lnSpc>
                        <a:spcBef>
                          <a:spcPts val="0"/>
                        </a:spcBef>
                        <a:spcAft>
                          <a:spcPts val="0"/>
                        </a:spcAft>
                      </a:pPr>
                      <a:r>
                        <a:rPr lang="en-US" sz="1800" b="1" dirty="0">
                          <a:effectLst/>
                        </a:rPr>
                        <a:t>7.7 mg L</a:t>
                      </a:r>
                      <a:r>
                        <a:rPr lang="en-US" sz="1800" b="1" baseline="30000" dirty="0">
                          <a:effectLst/>
                        </a:rPr>
                        <a:t>-1</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1800" b="1" dirty="0">
                          <a:effectLst/>
                        </a:rPr>
                        <a:t>4.2 mg L</a:t>
                      </a:r>
                      <a:r>
                        <a:rPr lang="en-US" sz="1800" b="1" baseline="30000" dirty="0">
                          <a:effectLst/>
                        </a:rPr>
                        <a:t>-1</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1800" b="1" dirty="0">
                          <a:effectLst/>
                        </a:rPr>
                        <a:t>3.1 mg L</a:t>
                      </a:r>
                      <a:r>
                        <a:rPr lang="en-US" sz="1800" b="1" baseline="30000" dirty="0">
                          <a:effectLst/>
                        </a:rPr>
                        <a:t>-1</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1800" b="1" dirty="0">
                          <a:effectLst/>
                        </a:rPr>
                        <a:t>2.7 mg L</a:t>
                      </a:r>
                      <a:r>
                        <a:rPr lang="en-US" sz="1800" b="1" baseline="30000" dirty="0">
                          <a:effectLst/>
                        </a:rPr>
                        <a:t>-1</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7361315"/>
                  </a:ext>
                </a:extLst>
              </a:tr>
              <a:tr h="0">
                <a:tc>
                  <a:txBody>
                    <a:bodyPr/>
                    <a:lstStyle/>
                    <a:p>
                      <a:pPr marL="0" marR="0">
                        <a:lnSpc>
                          <a:spcPct val="100000"/>
                        </a:lnSpc>
                        <a:spcBef>
                          <a:spcPts val="0"/>
                        </a:spcBef>
                        <a:spcAft>
                          <a:spcPts val="0"/>
                        </a:spcAft>
                      </a:pPr>
                      <a:r>
                        <a:rPr lang="en-US" sz="1800" dirty="0">
                          <a:effectLst/>
                        </a:rPr>
                        <a:t>Conversion efficiency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1800" dirty="0">
                          <a:effectLst/>
                        </a:rPr>
                        <a:t>0.364 </a:t>
                      </a:r>
                    </a:p>
                  </a:txBody>
                  <a:tcPr marL="68580" marR="68580" marT="0" marB="0"/>
                </a:tc>
                <a:tc>
                  <a:txBody>
                    <a:bodyPr/>
                    <a:lstStyle/>
                    <a:p>
                      <a:pPr marL="0" marR="0">
                        <a:lnSpc>
                          <a:spcPct val="100000"/>
                        </a:lnSpc>
                        <a:spcBef>
                          <a:spcPts val="0"/>
                        </a:spcBef>
                        <a:spcAft>
                          <a:spcPts val="0"/>
                        </a:spcAft>
                      </a:pPr>
                      <a:r>
                        <a:rPr lang="en-US" sz="1800" dirty="0">
                          <a:effectLst/>
                        </a:rPr>
                        <a:t>0.343 </a:t>
                      </a:r>
                    </a:p>
                  </a:txBody>
                  <a:tcPr marL="68580" marR="68580" marT="0" marB="0"/>
                </a:tc>
                <a:tc>
                  <a:txBody>
                    <a:bodyPr/>
                    <a:lstStyle/>
                    <a:p>
                      <a:pPr marL="0" marR="0">
                        <a:lnSpc>
                          <a:spcPct val="100000"/>
                        </a:lnSpc>
                        <a:spcBef>
                          <a:spcPts val="0"/>
                        </a:spcBef>
                        <a:spcAft>
                          <a:spcPts val="0"/>
                        </a:spcAft>
                      </a:pPr>
                      <a:r>
                        <a:rPr lang="en-US" sz="1800" dirty="0">
                          <a:effectLst/>
                        </a:rPr>
                        <a:t>0.274 </a:t>
                      </a:r>
                    </a:p>
                  </a:txBody>
                  <a:tcPr marL="68580" marR="68580" marT="0" marB="0"/>
                </a:tc>
                <a:tc>
                  <a:txBody>
                    <a:bodyPr/>
                    <a:lstStyle/>
                    <a:p>
                      <a:pPr marL="0" marR="0">
                        <a:lnSpc>
                          <a:spcPct val="100000"/>
                        </a:lnSpc>
                        <a:spcBef>
                          <a:spcPts val="0"/>
                        </a:spcBef>
                        <a:spcAft>
                          <a:spcPts val="0"/>
                        </a:spcAft>
                      </a:pPr>
                      <a:r>
                        <a:rPr lang="en-US" sz="1800" dirty="0">
                          <a:effectLst/>
                        </a:rPr>
                        <a:t>0.211 </a:t>
                      </a:r>
                    </a:p>
                  </a:txBody>
                  <a:tcPr marL="68580" marR="68580" marT="0" marB="0"/>
                </a:tc>
                <a:extLst>
                  <a:ext uri="{0D108BD9-81ED-4DB2-BD59-A6C34878D82A}">
                    <a16:rowId xmlns:a16="http://schemas.microsoft.com/office/drawing/2014/main" val="962021129"/>
                  </a:ext>
                </a:extLst>
              </a:tr>
              <a:tr h="0">
                <a:tc>
                  <a:txBody>
                    <a:bodyPr/>
                    <a:lstStyle/>
                    <a:p>
                      <a:pPr marL="0" marR="0">
                        <a:lnSpc>
                          <a:spcPct val="100000"/>
                        </a:lnSpc>
                        <a:spcBef>
                          <a:spcPts val="0"/>
                        </a:spcBef>
                        <a:spcAft>
                          <a:spcPts val="0"/>
                        </a:spcAft>
                      </a:pPr>
                      <a:r>
                        <a:rPr lang="en-US" sz="1800" dirty="0">
                          <a:effectLst/>
                        </a:rPr>
                        <a:t>Pre-hatch mortality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1800" dirty="0">
                          <a:effectLst/>
                        </a:rPr>
                        <a:t>0.175 </a:t>
                      </a:r>
                    </a:p>
                  </a:txBody>
                  <a:tcPr marL="68580" marR="68580" marT="0" marB="0"/>
                </a:tc>
                <a:tc>
                  <a:txBody>
                    <a:bodyPr/>
                    <a:lstStyle/>
                    <a:p>
                      <a:pPr marL="0" marR="0">
                        <a:lnSpc>
                          <a:spcPct val="100000"/>
                        </a:lnSpc>
                        <a:spcBef>
                          <a:spcPts val="0"/>
                        </a:spcBef>
                        <a:spcAft>
                          <a:spcPts val="0"/>
                        </a:spcAft>
                      </a:pPr>
                      <a:r>
                        <a:rPr lang="en-US" sz="1800" dirty="0">
                          <a:effectLst/>
                        </a:rPr>
                        <a:t>0.186 </a:t>
                      </a:r>
                    </a:p>
                  </a:txBody>
                  <a:tcPr marL="68580" marR="68580" marT="0" marB="0"/>
                </a:tc>
                <a:tc>
                  <a:txBody>
                    <a:bodyPr/>
                    <a:lstStyle/>
                    <a:p>
                      <a:pPr marL="0" marR="0">
                        <a:lnSpc>
                          <a:spcPct val="100000"/>
                        </a:lnSpc>
                        <a:spcBef>
                          <a:spcPts val="0"/>
                        </a:spcBef>
                        <a:spcAft>
                          <a:spcPts val="0"/>
                        </a:spcAft>
                      </a:pPr>
                      <a:r>
                        <a:rPr lang="en-US" sz="1800" dirty="0">
                          <a:effectLst/>
                        </a:rPr>
                        <a:t>0.234 </a:t>
                      </a:r>
                    </a:p>
                  </a:txBody>
                  <a:tcPr marL="68580" marR="68580" marT="0" marB="0"/>
                </a:tc>
                <a:tc>
                  <a:txBody>
                    <a:bodyPr/>
                    <a:lstStyle/>
                    <a:p>
                      <a:pPr marL="0" marR="0">
                        <a:lnSpc>
                          <a:spcPct val="100000"/>
                        </a:lnSpc>
                        <a:spcBef>
                          <a:spcPts val="0"/>
                        </a:spcBef>
                        <a:spcAft>
                          <a:spcPts val="0"/>
                        </a:spcAft>
                      </a:pPr>
                      <a:r>
                        <a:rPr lang="en-US" sz="1800" dirty="0">
                          <a:effectLst/>
                        </a:rPr>
                        <a:t>0.303 </a:t>
                      </a:r>
                    </a:p>
                  </a:txBody>
                  <a:tcPr marL="68580" marR="68580" marT="0" marB="0"/>
                </a:tc>
                <a:extLst>
                  <a:ext uri="{0D108BD9-81ED-4DB2-BD59-A6C34878D82A}">
                    <a16:rowId xmlns:a16="http://schemas.microsoft.com/office/drawing/2014/main" val="4248954843"/>
                  </a:ext>
                </a:extLst>
              </a:tr>
              <a:tr h="0">
                <a:tc>
                  <a:txBody>
                    <a:bodyPr/>
                    <a:lstStyle/>
                    <a:p>
                      <a:pPr marL="0" marR="0">
                        <a:lnSpc>
                          <a:spcPct val="100000"/>
                        </a:lnSpc>
                        <a:spcBef>
                          <a:spcPts val="0"/>
                        </a:spcBef>
                        <a:spcAft>
                          <a:spcPts val="0"/>
                        </a:spcAft>
                      </a:pPr>
                      <a:r>
                        <a:rPr lang="en-US" sz="1800" dirty="0">
                          <a:effectLst/>
                        </a:rPr>
                        <a:t>Post-hatch mortality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1800" dirty="0">
                          <a:effectLst/>
                        </a:rPr>
                        <a:t>0.0807 </a:t>
                      </a:r>
                    </a:p>
                  </a:txBody>
                  <a:tcPr marL="68580" marR="68580" marT="0" marB="0"/>
                </a:tc>
                <a:tc>
                  <a:txBody>
                    <a:bodyPr/>
                    <a:lstStyle/>
                    <a:p>
                      <a:pPr marL="0" marR="0">
                        <a:lnSpc>
                          <a:spcPct val="100000"/>
                        </a:lnSpc>
                        <a:spcBef>
                          <a:spcPts val="0"/>
                        </a:spcBef>
                        <a:spcAft>
                          <a:spcPts val="0"/>
                        </a:spcAft>
                      </a:pPr>
                      <a:r>
                        <a:rPr lang="en-US" sz="1800" dirty="0">
                          <a:effectLst/>
                        </a:rPr>
                        <a:t>0.0856 </a:t>
                      </a:r>
                    </a:p>
                  </a:txBody>
                  <a:tcPr marL="68580" marR="68580" marT="0" marB="0"/>
                </a:tc>
                <a:tc>
                  <a:txBody>
                    <a:bodyPr/>
                    <a:lstStyle/>
                    <a:p>
                      <a:pPr marL="0" marR="0">
                        <a:lnSpc>
                          <a:spcPct val="100000"/>
                        </a:lnSpc>
                        <a:spcBef>
                          <a:spcPts val="0"/>
                        </a:spcBef>
                        <a:spcAft>
                          <a:spcPts val="0"/>
                        </a:spcAft>
                      </a:pPr>
                      <a:r>
                        <a:rPr lang="en-US" sz="1800" dirty="0">
                          <a:effectLst/>
                        </a:rPr>
                        <a:t>0.107 </a:t>
                      </a:r>
                    </a:p>
                  </a:txBody>
                  <a:tcPr marL="68580" marR="68580" marT="0" marB="0"/>
                </a:tc>
                <a:tc>
                  <a:txBody>
                    <a:bodyPr/>
                    <a:lstStyle/>
                    <a:p>
                      <a:pPr marL="0" marR="0">
                        <a:lnSpc>
                          <a:spcPct val="100000"/>
                        </a:lnSpc>
                        <a:spcBef>
                          <a:spcPts val="0"/>
                        </a:spcBef>
                        <a:spcAft>
                          <a:spcPts val="0"/>
                        </a:spcAft>
                      </a:pPr>
                      <a:r>
                        <a:rPr lang="en-US" sz="1800" dirty="0">
                          <a:effectLst/>
                        </a:rPr>
                        <a:t>0.139 </a:t>
                      </a:r>
                    </a:p>
                  </a:txBody>
                  <a:tcPr marL="68580" marR="68580" marT="0" marB="0"/>
                </a:tc>
                <a:extLst>
                  <a:ext uri="{0D108BD9-81ED-4DB2-BD59-A6C34878D82A}">
                    <a16:rowId xmlns:a16="http://schemas.microsoft.com/office/drawing/2014/main" val="982343804"/>
                  </a:ext>
                </a:extLst>
              </a:tr>
            </a:tbl>
          </a:graphicData>
        </a:graphic>
      </p:graphicFrame>
    </p:spTree>
    <p:extLst>
      <p:ext uri="{BB962C8B-B14F-4D97-AF65-F5344CB8AC3E}">
        <p14:creationId xmlns:p14="http://schemas.microsoft.com/office/powerpoint/2010/main" val="35099908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B4BEF-6F50-A062-8A3E-95AA8A0A6821}"/>
              </a:ext>
            </a:extLst>
          </p:cNvPr>
          <p:cNvSpPr>
            <a:spLocks noGrp="1"/>
          </p:cNvSpPr>
          <p:nvPr>
            <p:ph type="title"/>
          </p:nvPr>
        </p:nvSpPr>
        <p:spPr/>
        <p:txBody>
          <a:bodyPr/>
          <a:lstStyle/>
          <a:p>
            <a:r>
              <a:rPr lang="en-US" dirty="0"/>
              <a:t>Chapter 4 Conclusions</a:t>
            </a:r>
          </a:p>
        </p:txBody>
      </p:sp>
      <p:sp>
        <p:nvSpPr>
          <p:cNvPr id="3" name="Content Placeholder 2">
            <a:extLst>
              <a:ext uri="{FF2B5EF4-FFF2-40B4-BE49-F238E27FC236}">
                <a16:creationId xmlns:a16="http://schemas.microsoft.com/office/drawing/2014/main" id="{D6D7BEBD-EB6D-64F6-D922-C26F738DB85B}"/>
              </a:ext>
            </a:extLst>
          </p:cNvPr>
          <p:cNvSpPr>
            <a:spLocks noGrp="1"/>
          </p:cNvSpPr>
          <p:nvPr>
            <p:ph idx="1"/>
          </p:nvPr>
        </p:nvSpPr>
        <p:spPr/>
        <p:txBody>
          <a:bodyPr/>
          <a:lstStyle/>
          <a:p>
            <a:r>
              <a:rPr lang="en-US" dirty="0"/>
              <a:t>Reduced conversion efficiency may result from less efficient ATP production by anaerobic metabolism</a:t>
            </a:r>
          </a:p>
          <a:p>
            <a:r>
              <a:rPr lang="en-US" dirty="0"/>
              <a:t>Implications for development and food needs</a:t>
            </a:r>
          </a:p>
          <a:p>
            <a:r>
              <a:rPr lang="en-US" dirty="0"/>
              <a:t>Maintenance was not a likely mechanism of hypoxia effects</a:t>
            </a:r>
          </a:p>
        </p:txBody>
      </p:sp>
      <p:sp>
        <p:nvSpPr>
          <p:cNvPr id="5" name="TextBox 4">
            <a:extLst>
              <a:ext uri="{FF2B5EF4-FFF2-40B4-BE49-F238E27FC236}">
                <a16:creationId xmlns:a16="http://schemas.microsoft.com/office/drawing/2014/main" id="{27136789-9DFB-F2A7-3A32-33DAE3614B02}"/>
              </a:ext>
            </a:extLst>
          </p:cNvPr>
          <p:cNvSpPr txBox="1"/>
          <p:nvPr/>
        </p:nvSpPr>
        <p:spPr>
          <a:xfrm>
            <a:off x="274321" y="4956541"/>
            <a:ext cx="2915919" cy="923330"/>
          </a:xfrm>
          <a:prstGeom prst="rect">
            <a:avLst/>
          </a:prstGeom>
          <a:solidFill>
            <a:schemeClr val="accent1">
              <a:lumMod val="50000"/>
            </a:schemeClr>
          </a:solidFill>
          <a:ln>
            <a:solidFill>
              <a:schemeClr val="accent1"/>
            </a:solidFill>
          </a:ln>
        </p:spPr>
        <p:txBody>
          <a:bodyPr wrap="square" rtlCol="0">
            <a:spAutoFit/>
          </a:bodyPr>
          <a:lstStyle/>
          <a:p>
            <a:r>
              <a:rPr lang="en-US" dirty="0"/>
              <a:t>Slower differentiation of cells </a:t>
            </a:r>
            <a:r>
              <a:rPr lang="en-US" dirty="0">
                <a:sym typeface="Wingdings" panose="05000000000000000000" pitchFamily="2" charset="2"/>
              </a:rPr>
              <a:t> slower ionocyte and gill development?</a:t>
            </a:r>
            <a:endParaRPr lang="en-US" dirty="0"/>
          </a:p>
        </p:txBody>
      </p:sp>
      <p:pic>
        <p:nvPicPr>
          <p:cNvPr id="6" name="Picture 5">
            <a:extLst>
              <a:ext uri="{FF2B5EF4-FFF2-40B4-BE49-F238E27FC236}">
                <a16:creationId xmlns:a16="http://schemas.microsoft.com/office/drawing/2014/main" id="{B077039B-077C-66C5-9428-8082D7A337C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8232"/>
          <a:stretch/>
        </p:blipFill>
        <p:spPr>
          <a:xfrm>
            <a:off x="3533560" y="4375463"/>
            <a:ext cx="5290484" cy="1964379"/>
          </a:xfrm>
          <a:prstGeom prst="rect">
            <a:avLst/>
          </a:prstGeom>
          <a:ln w="28575">
            <a:solidFill>
              <a:schemeClr val="accent1"/>
            </a:solidFill>
          </a:ln>
        </p:spPr>
      </p:pic>
      <p:pic>
        <p:nvPicPr>
          <p:cNvPr id="7" name="Picture 6">
            <a:extLst>
              <a:ext uri="{FF2B5EF4-FFF2-40B4-BE49-F238E27FC236}">
                <a16:creationId xmlns:a16="http://schemas.microsoft.com/office/drawing/2014/main" id="{5317BDBC-B33B-0A0B-6DBE-7594B3BF45DC}"/>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rcRect l="15238"/>
          <a:stretch/>
        </p:blipFill>
        <p:spPr>
          <a:xfrm>
            <a:off x="9063173" y="4414564"/>
            <a:ext cx="2956106" cy="1788163"/>
          </a:xfrm>
          <a:prstGeom prst="rect">
            <a:avLst/>
          </a:prstGeom>
          <a:ln w="28575">
            <a:solidFill>
              <a:schemeClr val="accent1"/>
            </a:solidFill>
          </a:ln>
        </p:spPr>
      </p:pic>
    </p:spTree>
    <p:extLst>
      <p:ext uri="{BB962C8B-B14F-4D97-AF65-F5344CB8AC3E}">
        <p14:creationId xmlns:p14="http://schemas.microsoft.com/office/powerpoint/2010/main" val="5472564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B01CE-4D0F-CE2B-4C26-30D2339AB0D9}"/>
              </a:ext>
            </a:extLst>
          </p:cNvPr>
          <p:cNvSpPr>
            <a:spLocks noGrp="1"/>
          </p:cNvSpPr>
          <p:nvPr>
            <p:ph type="title"/>
          </p:nvPr>
        </p:nvSpPr>
        <p:spPr/>
        <p:txBody>
          <a:bodyPr/>
          <a:lstStyle/>
          <a:p>
            <a:r>
              <a:rPr lang="en-US" dirty="0"/>
              <a:t>Chapter 4 Next Steps</a:t>
            </a:r>
          </a:p>
        </p:txBody>
      </p:sp>
      <p:sp>
        <p:nvSpPr>
          <p:cNvPr id="3" name="Content Placeholder 2">
            <a:extLst>
              <a:ext uri="{FF2B5EF4-FFF2-40B4-BE49-F238E27FC236}">
                <a16:creationId xmlns:a16="http://schemas.microsoft.com/office/drawing/2014/main" id="{3DF680AE-7FA7-7653-1822-30389556BCD3}"/>
              </a:ext>
            </a:extLst>
          </p:cNvPr>
          <p:cNvSpPr>
            <a:spLocks noGrp="1"/>
          </p:cNvSpPr>
          <p:nvPr>
            <p:ph idx="1"/>
          </p:nvPr>
        </p:nvSpPr>
        <p:spPr/>
        <p:txBody>
          <a:bodyPr/>
          <a:lstStyle/>
          <a:p>
            <a:r>
              <a:rPr lang="en-US" dirty="0"/>
              <a:t>Ocean acidification interaction</a:t>
            </a:r>
          </a:p>
          <a:p>
            <a:pPr lvl="1"/>
            <a:r>
              <a:rPr lang="en-US" dirty="0"/>
              <a:t>Incorporate embryo sensitivity</a:t>
            </a:r>
          </a:p>
          <a:p>
            <a:r>
              <a:rPr lang="en-US" dirty="0"/>
              <a:t>Apply to population growth</a:t>
            </a:r>
          </a:p>
          <a:p>
            <a:pPr lvl="1"/>
            <a:r>
              <a:rPr lang="en-US" dirty="0"/>
              <a:t>Body size, survival, and reproduction can be projected for different hypoxia scenarios</a:t>
            </a:r>
          </a:p>
        </p:txBody>
      </p:sp>
    </p:spTree>
    <p:extLst>
      <p:ext uri="{BB962C8B-B14F-4D97-AF65-F5344CB8AC3E}">
        <p14:creationId xmlns:p14="http://schemas.microsoft.com/office/powerpoint/2010/main" val="236936285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1E24C-B0C3-FA89-8B23-5C33AFF356E6}"/>
              </a:ext>
            </a:extLst>
          </p:cNvPr>
          <p:cNvSpPr>
            <a:spLocks noGrp="1"/>
          </p:cNvSpPr>
          <p:nvPr>
            <p:ph type="title"/>
          </p:nvPr>
        </p:nvSpPr>
        <p:spPr>
          <a:xfrm>
            <a:off x="838200" y="109941"/>
            <a:ext cx="10515600" cy="1325563"/>
          </a:xfrm>
        </p:spPr>
        <p:txBody>
          <a:bodyPr/>
          <a:lstStyle/>
          <a:p>
            <a:r>
              <a:rPr lang="en-US" dirty="0"/>
              <a:t>Objectives</a:t>
            </a:r>
          </a:p>
        </p:txBody>
      </p:sp>
      <p:sp>
        <p:nvSpPr>
          <p:cNvPr id="3" name="Content Placeholder 2">
            <a:extLst>
              <a:ext uri="{FF2B5EF4-FFF2-40B4-BE49-F238E27FC236}">
                <a16:creationId xmlns:a16="http://schemas.microsoft.com/office/drawing/2014/main" id="{83433FAC-B164-0D15-2243-0D6E174358D1}"/>
              </a:ext>
            </a:extLst>
          </p:cNvPr>
          <p:cNvSpPr>
            <a:spLocks noGrp="1"/>
          </p:cNvSpPr>
          <p:nvPr>
            <p:ph idx="1"/>
          </p:nvPr>
        </p:nvSpPr>
        <p:spPr>
          <a:xfrm>
            <a:off x="838200" y="1435504"/>
            <a:ext cx="10515600" cy="4922766"/>
          </a:xfrm>
        </p:spPr>
        <p:txBody>
          <a:bodyPr>
            <a:normAutofit/>
          </a:bodyPr>
          <a:lstStyle/>
          <a:p>
            <a:pPr marL="0" indent="0">
              <a:buNone/>
            </a:pPr>
            <a:r>
              <a:rPr lang="en-US" b="1" dirty="0"/>
              <a:t>Chapter 1: </a:t>
            </a:r>
            <a:r>
              <a:rPr lang="en-US" dirty="0"/>
              <a:t>Measure metabolic effects of CO</a:t>
            </a:r>
            <a:r>
              <a:rPr lang="en-US" baseline="-25000" dirty="0"/>
              <a:t>2</a:t>
            </a:r>
            <a:r>
              <a:rPr lang="en-US" dirty="0"/>
              <a:t>, temperature, and oxygen treatments</a:t>
            </a:r>
          </a:p>
          <a:p>
            <a:pPr marL="0" indent="0">
              <a:spcBef>
                <a:spcPts val="3000"/>
              </a:spcBef>
              <a:buNone/>
            </a:pPr>
            <a:r>
              <a:rPr lang="en-US" b="1" dirty="0"/>
              <a:t>Chapter 2: </a:t>
            </a:r>
            <a:r>
              <a:rPr lang="en-US" sz="2800" dirty="0"/>
              <a:t>Does acidification alter metabolic response to progressive, acute hypoxia? </a:t>
            </a:r>
            <a:endParaRPr lang="en-US" dirty="0"/>
          </a:p>
          <a:p>
            <a:pPr marL="0" indent="0">
              <a:spcBef>
                <a:spcPts val="3000"/>
              </a:spcBef>
              <a:buNone/>
            </a:pPr>
            <a:r>
              <a:rPr lang="en-US" b="1" dirty="0"/>
              <a:t>Chapter 3: </a:t>
            </a:r>
            <a:r>
              <a:rPr lang="en-US" dirty="0"/>
              <a:t>Identify mechanism of pH regulation in early life stages across CO</a:t>
            </a:r>
            <a:r>
              <a:rPr lang="en-US" baseline="-25000" dirty="0"/>
              <a:t>2</a:t>
            </a:r>
            <a:r>
              <a:rPr lang="en-US" dirty="0"/>
              <a:t> and temperature levels</a:t>
            </a:r>
          </a:p>
          <a:p>
            <a:pPr marL="0" indent="0">
              <a:spcBef>
                <a:spcPts val="3000"/>
              </a:spcBef>
              <a:buNone/>
            </a:pPr>
            <a:r>
              <a:rPr lang="en-US" b="1" dirty="0"/>
              <a:t>Chapter 4: </a:t>
            </a:r>
            <a:r>
              <a:rPr lang="en-US" dirty="0"/>
              <a:t>Attribute early life hypoxia responses to energetic mechanisms using a Dynamic Energy Budget</a:t>
            </a:r>
            <a:endParaRPr lang="en-US" b="1" dirty="0"/>
          </a:p>
        </p:txBody>
      </p:sp>
    </p:spTree>
    <p:extLst>
      <p:ext uri="{BB962C8B-B14F-4D97-AF65-F5344CB8AC3E}">
        <p14:creationId xmlns:p14="http://schemas.microsoft.com/office/powerpoint/2010/main" val="9043548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739A8-AA84-E693-F110-AC551580F63E}"/>
              </a:ext>
            </a:extLst>
          </p:cNvPr>
          <p:cNvSpPr>
            <a:spLocks noGrp="1"/>
          </p:cNvSpPr>
          <p:nvPr>
            <p:ph type="title"/>
          </p:nvPr>
        </p:nvSpPr>
        <p:spPr>
          <a:xfrm>
            <a:off x="0" y="219457"/>
            <a:ext cx="12192000" cy="1121664"/>
          </a:xfrm>
        </p:spPr>
        <p:txBody>
          <a:bodyPr/>
          <a:lstStyle/>
          <a:p>
            <a:pPr algn="ctr"/>
            <a:r>
              <a:rPr lang="en-US" dirty="0"/>
              <a:t>Conclusions of Dissertation</a:t>
            </a:r>
          </a:p>
        </p:txBody>
      </p:sp>
      <p:sp>
        <p:nvSpPr>
          <p:cNvPr id="3" name="Content Placeholder 2">
            <a:extLst>
              <a:ext uri="{FF2B5EF4-FFF2-40B4-BE49-F238E27FC236}">
                <a16:creationId xmlns:a16="http://schemas.microsoft.com/office/drawing/2014/main" id="{DAEFB170-6285-F9FC-9C1E-871459B10C0E}"/>
              </a:ext>
            </a:extLst>
          </p:cNvPr>
          <p:cNvSpPr>
            <a:spLocks noGrp="1"/>
          </p:cNvSpPr>
          <p:nvPr>
            <p:ph idx="1"/>
          </p:nvPr>
        </p:nvSpPr>
        <p:spPr>
          <a:xfrm>
            <a:off x="2054352" y="1341121"/>
            <a:ext cx="8455152" cy="4351338"/>
          </a:xfrm>
        </p:spPr>
        <p:txBody>
          <a:bodyPr/>
          <a:lstStyle/>
          <a:p>
            <a:pPr marL="0" indent="0">
              <a:buNone/>
            </a:pPr>
            <a:r>
              <a:rPr lang="en-US" dirty="0"/>
              <a:t>Stage-specific sensitivity to </a:t>
            </a:r>
            <a:r>
              <a:rPr lang="en-US" b="1" dirty="0"/>
              <a:t>interacting</a:t>
            </a:r>
            <a:r>
              <a:rPr lang="en-US" dirty="0"/>
              <a:t> stressors</a:t>
            </a:r>
          </a:p>
          <a:p>
            <a:pPr marL="0" indent="0">
              <a:buNone/>
            </a:pPr>
            <a:endParaRPr lang="en-US" dirty="0"/>
          </a:p>
        </p:txBody>
      </p:sp>
      <p:pic>
        <p:nvPicPr>
          <p:cNvPr id="32" name="Picture 31" descr="Chart, line chart&#10;&#10;Description automatically generated">
            <a:extLst>
              <a:ext uri="{FF2B5EF4-FFF2-40B4-BE49-F238E27FC236}">
                <a16:creationId xmlns:a16="http://schemas.microsoft.com/office/drawing/2014/main" id="{C481CBD4-B1D0-8B0F-4B62-1F075A55300E}"/>
              </a:ext>
            </a:extLst>
          </p:cNvPr>
          <p:cNvPicPr>
            <a:picLocks noChangeAspect="1"/>
          </p:cNvPicPr>
          <p:nvPr/>
        </p:nvPicPr>
        <p:blipFill rotWithShape="1">
          <a:blip r:embed="rId3">
            <a:extLst>
              <a:ext uri="{28A0092B-C50C-407E-A947-70E740481C1C}">
                <a14:useLocalDpi xmlns:a14="http://schemas.microsoft.com/office/drawing/2010/main" val="0"/>
              </a:ext>
            </a:extLst>
          </a:blip>
          <a:srcRect l="16004" t="73004" r="64181" b="22393"/>
          <a:stretch/>
        </p:blipFill>
        <p:spPr>
          <a:xfrm>
            <a:off x="2177543" y="5058936"/>
            <a:ext cx="2119934" cy="369331"/>
          </a:xfrm>
          <a:prstGeom prst="rect">
            <a:avLst/>
          </a:prstGeom>
        </p:spPr>
      </p:pic>
      <p:sp>
        <p:nvSpPr>
          <p:cNvPr id="33" name="Rectangle 32">
            <a:extLst>
              <a:ext uri="{FF2B5EF4-FFF2-40B4-BE49-F238E27FC236}">
                <a16:creationId xmlns:a16="http://schemas.microsoft.com/office/drawing/2014/main" id="{7E4A2551-52D3-0B83-CB36-544A6154BE5E}"/>
              </a:ext>
            </a:extLst>
          </p:cNvPr>
          <p:cNvSpPr/>
          <p:nvPr/>
        </p:nvSpPr>
        <p:spPr>
          <a:xfrm>
            <a:off x="4199847" y="4995441"/>
            <a:ext cx="1673395" cy="369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Left Bracket 33">
            <a:extLst>
              <a:ext uri="{FF2B5EF4-FFF2-40B4-BE49-F238E27FC236}">
                <a16:creationId xmlns:a16="http://schemas.microsoft.com/office/drawing/2014/main" id="{F3E32214-881D-2802-0061-D6AF4E5EDE09}"/>
              </a:ext>
            </a:extLst>
          </p:cNvPr>
          <p:cNvSpPr/>
          <p:nvPr/>
        </p:nvSpPr>
        <p:spPr>
          <a:xfrm>
            <a:off x="3028441" y="4589901"/>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Left Bracket 34">
            <a:extLst>
              <a:ext uri="{FF2B5EF4-FFF2-40B4-BE49-F238E27FC236}">
                <a16:creationId xmlns:a16="http://schemas.microsoft.com/office/drawing/2014/main" id="{0062B6A7-195C-8B61-1F6D-180918EBEA3D}"/>
              </a:ext>
            </a:extLst>
          </p:cNvPr>
          <p:cNvSpPr/>
          <p:nvPr/>
        </p:nvSpPr>
        <p:spPr>
          <a:xfrm>
            <a:off x="4041901" y="4589901"/>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Left Bracket 35">
            <a:extLst>
              <a:ext uri="{FF2B5EF4-FFF2-40B4-BE49-F238E27FC236}">
                <a16:creationId xmlns:a16="http://schemas.microsoft.com/office/drawing/2014/main" id="{40566724-4ED8-D62F-2F72-7F8455A76361}"/>
              </a:ext>
            </a:extLst>
          </p:cNvPr>
          <p:cNvSpPr/>
          <p:nvPr/>
        </p:nvSpPr>
        <p:spPr>
          <a:xfrm>
            <a:off x="5072506" y="4589901"/>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7" name="Left Bracket 36">
            <a:extLst>
              <a:ext uri="{FF2B5EF4-FFF2-40B4-BE49-F238E27FC236}">
                <a16:creationId xmlns:a16="http://schemas.microsoft.com/office/drawing/2014/main" id="{F15F6A98-96C9-6513-F483-91900DA574D0}"/>
              </a:ext>
            </a:extLst>
          </p:cNvPr>
          <p:cNvSpPr/>
          <p:nvPr/>
        </p:nvSpPr>
        <p:spPr>
          <a:xfrm>
            <a:off x="5072506" y="4101587"/>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38" name="Chart 37">
            <a:extLst>
              <a:ext uri="{FF2B5EF4-FFF2-40B4-BE49-F238E27FC236}">
                <a16:creationId xmlns:a16="http://schemas.microsoft.com/office/drawing/2014/main" id="{EA2E9036-9CE3-7A8E-5CC9-B817AEC64954}"/>
              </a:ext>
            </a:extLst>
          </p:cNvPr>
          <p:cNvGraphicFramePr>
            <a:graphicFrameLocks/>
          </p:cNvGraphicFramePr>
          <p:nvPr>
            <p:extLst>
              <p:ext uri="{D42A27DB-BD31-4B8C-83A1-F6EECF244321}">
                <p14:modId xmlns:p14="http://schemas.microsoft.com/office/powerpoint/2010/main" val="1691423072"/>
              </p:ext>
            </p:extLst>
          </p:nvPr>
        </p:nvGraphicFramePr>
        <p:xfrm>
          <a:off x="1139953" y="2164295"/>
          <a:ext cx="5059678" cy="4351336"/>
        </p:xfrm>
        <a:graphic>
          <a:graphicData uri="http://schemas.openxmlformats.org/drawingml/2006/chart">
            <c:chart xmlns:c="http://schemas.openxmlformats.org/drawingml/2006/chart" xmlns:r="http://schemas.openxmlformats.org/officeDocument/2006/relationships" r:id="rId4"/>
          </a:graphicData>
        </a:graphic>
      </p:graphicFrame>
      <p:sp>
        <p:nvSpPr>
          <p:cNvPr id="39" name="TextBox 38">
            <a:extLst>
              <a:ext uri="{FF2B5EF4-FFF2-40B4-BE49-F238E27FC236}">
                <a16:creationId xmlns:a16="http://schemas.microsoft.com/office/drawing/2014/main" id="{F41DCD53-BA26-555A-727E-AF0CAA13B36E}"/>
              </a:ext>
            </a:extLst>
          </p:cNvPr>
          <p:cNvSpPr txBox="1"/>
          <p:nvPr/>
        </p:nvSpPr>
        <p:spPr>
          <a:xfrm>
            <a:off x="1992756" y="5843903"/>
            <a:ext cx="4061460" cy="646331"/>
          </a:xfrm>
          <a:prstGeom prst="rect">
            <a:avLst/>
          </a:prstGeom>
          <a:solidFill>
            <a:schemeClr val="tx2">
              <a:lumMod val="10000"/>
            </a:schemeClr>
          </a:solidFill>
        </p:spPr>
        <p:txBody>
          <a:bodyPr wrap="square" rtlCol="0">
            <a:spAutoFit/>
          </a:bodyPr>
          <a:lstStyle/>
          <a:p>
            <a:r>
              <a:rPr lang="en-US" dirty="0"/>
              <a:t>Control	       S1		 S2	      S1 + S2</a:t>
            </a:r>
          </a:p>
          <a:p>
            <a:endParaRPr lang="en-US" dirty="0"/>
          </a:p>
        </p:txBody>
      </p:sp>
      <p:sp>
        <p:nvSpPr>
          <p:cNvPr id="40" name="Left Bracket 39">
            <a:extLst>
              <a:ext uri="{FF2B5EF4-FFF2-40B4-BE49-F238E27FC236}">
                <a16:creationId xmlns:a16="http://schemas.microsoft.com/office/drawing/2014/main" id="{8D954946-85B3-65D6-6491-73FF0921B626}"/>
              </a:ext>
            </a:extLst>
          </p:cNvPr>
          <p:cNvSpPr/>
          <p:nvPr/>
        </p:nvSpPr>
        <p:spPr>
          <a:xfrm>
            <a:off x="3032886" y="4797165"/>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Left Bracket 40">
            <a:extLst>
              <a:ext uri="{FF2B5EF4-FFF2-40B4-BE49-F238E27FC236}">
                <a16:creationId xmlns:a16="http://schemas.microsoft.com/office/drawing/2014/main" id="{904A35D6-9E98-D832-B464-982E2288AF82}"/>
              </a:ext>
            </a:extLst>
          </p:cNvPr>
          <p:cNvSpPr/>
          <p:nvPr/>
        </p:nvSpPr>
        <p:spPr>
          <a:xfrm>
            <a:off x="5083936" y="4797165"/>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42" name="Picture 41">
            <a:extLst>
              <a:ext uri="{FF2B5EF4-FFF2-40B4-BE49-F238E27FC236}">
                <a16:creationId xmlns:a16="http://schemas.microsoft.com/office/drawing/2014/main" id="{B47E1ED3-9575-3A1E-F055-5623A47B8D55}"/>
              </a:ext>
            </a:extLst>
          </p:cNvPr>
          <p:cNvPicPr>
            <a:picLocks noChangeAspect="1"/>
          </p:cNvPicPr>
          <p:nvPr/>
        </p:nvPicPr>
        <p:blipFill rotWithShape="1">
          <a:blip r:embed="rId5">
            <a:extLst>
              <a:ext uri="{28A0092B-C50C-407E-A947-70E740481C1C}">
                <a14:useLocalDpi xmlns:a14="http://schemas.microsoft.com/office/drawing/2010/main" val="0"/>
              </a:ext>
            </a:extLst>
          </a:blip>
          <a:srcRect l="28456" t="29528" r="27358" b="6304"/>
          <a:stretch/>
        </p:blipFill>
        <p:spPr>
          <a:xfrm>
            <a:off x="7609624" y="2401081"/>
            <a:ext cx="3262783" cy="2961451"/>
          </a:xfrm>
          <a:prstGeom prst="rect">
            <a:avLst/>
          </a:prstGeom>
          <a:ln w="28575">
            <a:solidFill>
              <a:schemeClr val="accent1"/>
            </a:solidFill>
          </a:ln>
        </p:spPr>
      </p:pic>
      <p:sp>
        <p:nvSpPr>
          <p:cNvPr id="43" name="TextBox 42">
            <a:extLst>
              <a:ext uri="{FF2B5EF4-FFF2-40B4-BE49-F238E27FC236}">
                <a16:creationId xmlns:a16="http://schemas.microsoft.com/office/drawing/2014/main" id="{B02C10ED-3957-4A52-FF01-D452872A0CAF}"/>
              </a:ext>
            </a:extLst>
          </p:cNvPr>
          <p:cNvSpPr txBox="1"/>
          <p:nvPr/>
        </p:nvSpPr>
        <p:spPr>
          <a:xfrm>
            <a:off x="7132664" y="5653975"/>
            <a:ext cx="4291239" cy="369332"/>
          </a:xfrm>
          <a:prstGeom prst="rect">
            <a:avLst/>
          </a:prstGeom>
          <a:noFill/>
        </p:spPr>
        <p:txBody>
          <a:bodyPr wrap="none" rtlCol="0">
            <a:spAutoFit/>
          </a:bodyPr>
          <a:lstStyle/>
          <a:p>
            <a:r>
              <a:rPr lang="en-US" dirty="0"/>
              <a:t>Embryos are more sensitive than larvae</a:t>
            </a:r>
          </a:p>
        </p:txBody>
      </p:sp>
    </p:spTree>
    <p:extLst>
      <p:ext uri="{BB962C8B-B14F-4D97-AF65-F5344CB8AC3E}">
        <p14:creationId xmlns:p14="http://schemas.microsoft.com/office/powerpoint/2010/main" val="263374192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B36AA8E1-897C-0093-04BB-A48F0CE7F114}"/>
              </a:ext>
            </a:extLst>
          </p:cNvPr>
          <p:cNvPicPr>
            <a:picLocks noChangeAspect="1"/>
          </p:cNvPicPr>
          <p:nvPr/>
        </p:nvPicPr>
        <p:blipFill>
          <a:blip r:embed="rId3"/>
          <a:stretch>
            <a:fillRect/>
          </a:stretch>
        </p:blipFill>
        <p:spPr>
          <a:xfrm>
            <a:off x="5424609" y="3187557"/>
            <a:ext cx="3963215" cy="1139666"/>
          </a:xfrm>
          <a:prstGeom prst="rect">
            <a:avLst/>
          </a:prstGeom>
        </p:spPr>
      </p:pic>
      <p:pic>
        <p:nvPicPr>
          <p:cNvPr id="26" name="Picture 14" descr="Plankton mix | Deep sea creatures, Microscopic photography, Ocean creatures">
            <a:extLst>
              <a:ext uri="{FF2B5EF4-FFF2-40B4-BE49-F238E27FC236}">
                <a16:creationId xmlns:a16="http://schemas.microsoft.com/office/drawing/2014/main" id="{7B76C7C6-C54C-F840-DB2B-65F22035DD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1313340" y="2942502"/>
            <a:ext cx="1830693" cy="258572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7" name="Freeform: Shape 26">
            <a:extLst>
              <a:ext uri="{FF2B5EF4-FFF2-40B4-BE49-F238E27FC236}">
                <a16:creationId xmlns:a16="http://schemas.microsoft.com/office/drawing/2014/main" id="{C54B421C-6495-B373-4DD7-B5DE97F898E6}"/>
              </a:ext>
            </a:extLst>
          </p:cNvPr>
          <p:cNvSpPr/>
          <p:nvPr/>
        </p:nvSpPr>
        <p:spPr>
          <a:xfrm rot="1236226">
            <a:off x="3756458" y="3420374"/>
            <a:ext cx="1445703" cy="674033"/>
          </a:xfrm>
          <a:custGeom>
            <a:avLst/>
            <a:gdLst>
              <a:gd name="connsiteX0" fmla="*/ 0 w 1381760"/>
              <a:gd name="connsiteY0" fmla="*/ 853440 h 853440"/>
              <a:gd name="connsiteX1" fmla="*/ 1381760 w 1381760"/>
              <a:gd name="connsiteY1" fmla="*/ 0 h 853440"/>
              <a:gd name="connsiteX0" fmla="*/ 0 w 1381760"/>
              <a:gd name="connsiteY0" fmla="*/ 864566 h 864566"/>
              <a:gd name="connsiteX1" fmla="*/ 1381760 w 1381760"/>
              <a:gd name="connsiteY1" fmla="*/ 11126 h 864566"/>
              <a:gd name="connsiteX0" fmla="*/ 0 w 1381760"/>
              <a:gd name="connsiteY0" fmla="*/ 885584 h 885584"/>
              <a:gd name="connsiteX1" fmla="*/ 1381760 w 1381760"/>
              <a:gd name="connsiteY1" fmla="*/ 32144 h 885584"/>
              <a:gd name="connsiteX0" fmla="*/ 0 w 1381760"/>
              <a:gd name="connsiteY0" fmla="*/ 880305 h 880305"/>
              <a:gd name="connsiteX1" fmla="*/ 1381760 w 1381760"/>
              <a:gd name="connsiteY1" fmla="*/ 26865 h 880305"/>
              <a:gd name="connsiteX0" fmla="*/ 0 w 1381760"/>
              <a:gd name="connsiteY0" fmla="*/ 915285 h 915285"/>
              <a:gd name="connsiteX1" fmla="*/ 1381760 w 1381760"/>
              <a:gd name="connsiteY1" fmla="*/ 61845 h 915285"/>
            </a:gdLst>
            <a:ahLst/>
            <a:cxnLst>
              <a:cxn ang="0">
                <a:pos x="connsiteX0" y="connsiteY0"/>
              </a:cxn>
              <a:cxn ang="0">
                <a:pos x="connsiteX1" y="connsiteY1"/>
              </a:cxn>
            </a:cxnLst>
            <a:rect l="l" t="t" r="r" b="b"/>
            <a:pathLst>
              <a:path w="1381760" h="915285">
                <a:moveTo>
                  <a:pt x="0" y="915285"/>
                </a:moveTo>
                <a:cubicBezTo>
                  <a:pt x="359434" y="146481"/>
                  <a:pt x="820021" y="-137999"/>
                  <a:pt x="1381760" y="61845"/>
                </a:cubicBezTo>
              </a:path>
            </a:pathLst>
          </a:custGeom>
          <a:noFill/>
          <a:ln w="82550">
            <a:headEnd type="none"/>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Arrow: Right 27">
            <a:extLst>
              <a:ext uri="{FF2B5EF4-FFF2-40B4-BE49-F238E27FC236}">
                <a16:creationId xmlns:a16="http://schemas.microsoft.com/office/drawing/2014/main" id="{58611C82-2AFB-28F5-EE21-6DF4572FCA8D}"/>
              </a:ext>
            </a:extLst>
          </p:cNvPr>
          <p:cNvSpPr/>
          <p:nvPr/>
        </p:nvSpPr>
        <p:spPr>
          <a:xfrm rot="6886827">
            <a:off x="5712269" y="4870082"/>
            <a:ext cx="1319120" cy="3840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3A7AFDB2-A30F-828D-DC30-02C2503463CC}"/>
              </a:ext>
            </a:extLst>
          </p:cNvPr>
          <p:cNvSpPr txBox="1"/>
          <p:nvPr/>
        </p:nvSpPr>
        <p:spPr>
          <a:xfrm>
            <a:off x="5272209" y="5678623"/>
            <a:ext cx="2214324" cy="830997"/>
          </a:xfrm>
          <a:prstGeom prst="rect">
            <a:avLst/>
          </a:prstGeom>
          <a:noFill/>
        </p:spPr>
        <p:txBody>
          <a:bodyPr wrap="none" rtlCol="0">
            <a:spAutoFit/>
          </a:bodyPr>
          <a:lstStyle/>
          <a:p>
            <a:r>
              <a:rPr lang="en-US" sz="2400" b="1" dirty="0"/>
              <a:t>Growth,</a:t>
            </a:r>
          </a:p>
          <a:p>
            <a:r>
              <a:rPr lang="en-US" sz="2400" b="1" dirty="0"/>
              <a:t>Reproduction</a:t>
            </a:r>
          </a:p>
        </p:txBody>
      </p:sp>
      <p:sp>
        <p:nvSpPr>
          <p:cNvPr id="30" name="Arrow: Right 29">
            <a:extLst>
              <a:ext uri="{FF2B5EF4-FFF2-40B4-BE49-F238E27FC236}">
                <a16:creationId xmlns:a16="http://schemas.microsoft.com/office/drawing/2014/main" id="{3F7E4139-7077-7451-7073-94374FAB2704}"/>
              </a:ext>
            </a:extLst>
          </p:cNvPr>
          <p:cNvSpPr/>
          <p:nvPr/>
        </p:nvSpPr>
        <p:spPr>
          <a:xfrm rot="3785448">
            <a:off x="7401966" y="4812752"/>
            <a:ext cx="1315583" cy="3845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6E5E8E7A-2DAF-B679-C7B3-90CED629EB66}"/>
              </a:ext>
            </a:extLst>
          </p:cNvPr>
          <p:cNvSpPr txBox="1"/>
          <p:nvPr/>
        </p:nvSpPr>
        <p:spPr>
          <a:xfrm>
            <a:off x="7856325" y="5661215"/>
            <a:ext cx="2350131" cy="830997"/>
          </a:xfrm>
          <a:prstGeom prst="rect">
            <a:avLst/>
          </a:prstGeom>
          <a:noFill/>
        </p:spPr>
        <p:txBody>
          <a:bodyPr wrap="none" rtlCol="0">
            <a:spAutoFit/>
          </a:bodyPr>
          <a:lstStyle/>
          <a:p>
            <a:r>
              <a:rPr lang="en-US" sz="2400" b="1" dirty="0"/>
              <a:t>Ion exchange, </a:t>
            </a:r>
          </a:p>
          <a:p>
            <a:r>
              <a:rPr lang="en-US" sz="2400" b="1" dirty="0"/>
              <a:t>Metabolism</a:t>
            </a:r>
          </a:p>
        </p:txBody>
      </p:sp>
      <p:sp>
        <p:nvSpPr>
          <p:cNvPr id="4" name="Title 1">
            <a:extLst>
              <a:ext uri="{FF2B5EF4-FFF2-40B4-BE49-F238E27FC236}">
                <a16:creationId xmlns:a16="http://schemas.microsoft.com/office/drawing/2014/main" id="{B407AA36-FC72-E790-2D86-CFC791D28019}"/>
              </a:ext>
            </a:extLst>
          </p:cNvPr>
          <p:cNvSpPr txBox="1">
            <a:spLocks/>
          </p:cNvSpPr>
          <p:nvPr/>
        </p:nvSpPr>
        <p:spPr>
          <a:xfrm>
            <a:off x="0" y="219457"/>
            <a:ext cx="12192000" cy="112166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t>Conclusions of Dissertation</a:t>
            </a:r>
            <a:endParaRPr lang="en-US" dirty="0"/>
          </a:p>
        </p:txBody>
      </p:sp>
      <p:sp>
        <p:nvSpPr>
          <p:cNvPr id="7" name="Content Placeholder 2">
            <a:extLst>
              <a:ext uri="{FF2B5EF4-FFF2-40B4-BE49-F238E27FC236}">
                <a16:creationId xmlns:a16="http://schemas.microsoft.com/office/drawing/2014/main" id="{6CF78A72-5AC8-13FB-6C19-B1101E88BA39}"/>
              </a:ext>
            </a:extLst>
          </p:cNvPr>
          <p:cNvSpPr txBox="1">
            <a:spLocks/>
          </p:cNvSpPr>
          <p:nvPr/>
        </p:nvSpPr>
        <p:spPr>
          <a:xfrm>
            <a:off x="1110880" y="1253331"/>
            <a:ext cx="1108862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Implications for species resilience to multiple stressors</a:t>
            </a:r>
            <a:endParaRPr lang="en-US" dirty="0"/>
          </a:p>
          <a:p>
            <a:r>
              <a:rPr lang="en-US" b="1" dirty="0"/>
              <a:t>Variability</a:t>
            </a:r>
            <a:r>
              <a:rPr lang="en-US" dirty="0"/>
              <a:t> across experiments suggests some are tolerant</a:t>
            </a:r>
          </a:p>
          <a:p>
            <a:r>
              <a:rPr lang="en-US" dirty="0"/>
              <a:t>Survivors may make </a:t>
            </a:r>
            <a:r>
              <a:rPr lang="en-US" b="1" dirty="0"/>
              <a:t>energetic tradeoffs </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4949405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B36AA8E1-897C-0093-04BB-A48F0CE7F114}"/>
              </a:ext>
            </a:extLst>
          </p:cNvPr>
          <p:cNvPicPr>
            <a:picLocks noChangeAspect="1"/>
          </p:cNvPicPr>
          <p:nvPr/>
        </p:nvPicPr>
        <p:blipFill>
          <a:blip r:embed="rId3"/>
          <a:stretch>
            <a:fillRect/>
          </a:stretch>
        </p:blipFill>
        <p:spPr>
          <a:xfrm>
            <a:off x="5424609" y="3187557"/>
            <a:ext cx="3963215" cy="1139666"/>
          </a:xfrm>
          <a:prstGeom prst="rect">
            <a:avLst/>
          </a:prstGeom>
        </p:spPr>
      </p:pic>
      <p:pic>
        <p:nvPicPr>
          <p:cNvPr id="26" name="Picture 14" descr="Plankton mix | Deep sea creatures, Microscopic photography, Ocean creatures">
            <a:extLst>
              <a:ext uri="{FF2B5EF4-FFF2-40B4-BE49-F238E27FC236}">
                <a16:creationId xmlns:a16="http://schemas.microsoft.com/office/drawing/2014/main" id="{7B76C7C6-C54C-F840-DB2B-65F22035DD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1313340" y="2942502"/>
            <a:ext cx="1830693" cy="258572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7" name="Freeform: Shape 26">
            <a:extLst>
              <a:ext uri="{FF2B5EF4-FFF2-40B4-BE49-F238E27FC236}">
                <a16:creationId xmlns:a16="http://schemas.microsoft.com/office/drawing/2014/main" id="{C54B421C-6495-B373-4DD7-B5DE97F898E6}"/>
              </a:ext>
            </a:extLst>
          </p:cNvPr>
          <p:cNvSpPr/>
          <p:nvPr/>
        </p:nvSpPr>
        <p:spPr>
          <a:xfrm rot="1236226">
            <a:off x="3756458" y="3420374"/>
            <a:ext cx="1445703" cy="674033"/>
          </a:xfrm>
          <a:custGeom>
            <a:avLst/>
            <a:gdLst>
              <a:gd name="connsiteX0" fmla="*/ 0 w 1381760"/>
              <a:gd name="connsiteY0" fmla="*/ 853440 h 853440"/>
              <a:gd name="connsiteX1" fmla="*/ 1381760 w 1381760"/>
              <a:gd name="connsiteY1" fmla="*/ 0 h 853440"/>
              <a:gd name="connsiteX0" fmla="*/ 0 w 1381760"/>
              <a:gd name="connsiteY0" fmla="*/ 864566 h 864566"/>
              <a:gd name="connsiteX1" fmla="*/ 1381760 w 1381760"/>
              <a:gd name="connsiteY1" fmla="*/ 11126 h 864566"/>
              <a:gd name="connsiteX0" fmla="*/ 0 w 1381760"/>
              <a:gd name="connsiteY0" fmla="*/ 885584 h 885584"/>
              <a:gd name="connsiteX1" fmla="*/ 1381760 w 1381760"/>
              <a:gd name="connsiteY1" fmla="*/ 32144 h 885584"/>
              <a:gd name="connsiteX0" fmla="*/ 0 w 1381760"/>
              <a:gd name="connsiteY0" fmla="*/ 880305 h 880305"/>
              <a:gd name="connsiteX1" fmla="*/ 1381760 w 1381760"/>
              <a:gd name="connsiteY1" fmla="*/ 26865 h 880305"/>
              <a:gd name="connsiteX0" fmla="*/ 0 w 1381760"/>
              <a:gd name="connsiteY0" fmla="*/ 915285 h 915285"/>
              <a:gd name="connsiteX1" fmla="*/ 1381760 w 1381760"/>
              <a:gd name="connsiteY1" fmla="*/ 61845 h 915285"/>
            </a:gdLst>
            <a:ahLst/>
            <a:cxnLst>
              <a:cxn ang="0">
                <a:pos x="connsiteX0" y="connsiteY0"/>
              </a:cxn>
              <a:cxn ang="0">
                <a:pos x="connsiteX1" y="connsiteY1"/>
              </a:cxn>
            </a:cxnLst>
            <a:rect l="l" t="t" r="r" b="b"/>
            <a:pathLst>
              <a:path w="1381760" h="915285">
                <a:moveTo>
                  <a:pt x="0" y="915285"/>
                </a:moveTo>
                <a:cubicBezTo>
                  <a:pt x="359434" y="146481"/>
                  <a:pt x="820021" y="-137999"/>
                  <a:pt x="1381760" y="61845"/>
                </a:cubicBezTo>
              </a:path>
            </a:pathLst>
          </a:custGeom>
          <a:noFill/>
          <a:ln w="82550">
            <a:headEnd type="none"/>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Arrow: Right 27">
            <a:extLst>
              <a:ext uri="{FF2B5EF4-FFF2-40B4-BE49-F238E27FC236}">
                <a16:creationId xmlns:a16="http://schemas.microsoft.com/office/drawing/2014/main" id="{58611C82-2AFB-28F5-EE21-6DF4572FCA8D}"/>
              </a:ext>
            </a:extLst>
          </p:cNvPr>
          <p:cNvSpPr/>
          <p:nvPr/>
        </p:nvSpPr>
        <p:spPr>
          <a:xfrm rot="6886827">
            <a:off x="5715797" y="4867826"/>
            <a:ext cx="1176957" cy="16959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3A7AFDB2-A30F-828D-DC30-02C2503463CC}"/>
              </a:ext>
            </a:extLst>
          </p:cNvPr>
          <p:cNvSpPr txBox="1"/>
          <p:nvPr/>
        </p:nvSpPr>
        <p:spPr>
          <a:xfrm>
            <a:off x="5272209" y="5689155"/>
            <a:ext cx="1876091" cy="707886"/>
          </a:xfrm>
          <a:prstGeom prst="rect">
            <a:avLst/>
          </a:prstGeom>
          <a:noFill/>
        </p:spPr>
        <p:txBody>
          <a:bodyPr wrap="none" rtlCol="0">
            <a:spAutoFit/>
          </a:bodyPr>
          <a:lstStyle/>
          <a:p>
            <a:r>
              <a:rPr lang="en-US" sz="2000" b="1" dirty="0"/>
              <a:t>Growth,</a:t>
            </a:r>
          </a:p>
          <a:p>
            <a:r>
              <a:rPr lang="en-US" sz="2000" b="1" dirty="0"/>
              <a:t>Reproduction</a:t>
            </a:r>
          </a:p>
        </p:txBody>
      </p:sp>
      <p:sp>
        <p:nvSpPr>
          <p:cNvPr id="30" name="Arrow: Right 29">
            <a:extLst>
              <a:ext uri="{FF2B5EF4-FFF2-40B4-BE49-F238E27FC236}">
                <a16:creationId xmlns:a16="http://schemas.microsoft.com/office/drawing/2014/main" id="{3F7E4139-7077-7451-7073-94374FAB2704}"/>
              </a:ext>
            </a:extLst>
          </p:cNvPr>
          <p:cNvSpPr/>
          <p:nvPr/>
        </p:nvSpPr>
        <p:spPr>
          <a:xfrm rot="3785448">
            <a:off x="7503452" y="4647437"/>
            <a:ext cx="1502800" cy="7271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6E5E8E7A-2DAF-B679-C7B3-90CED629EB66}"/>
              </a:ext>
            </a:extLst>
          </p:cNvPr>
          <p:cNvSpPr txBox="1"/>
          <p:nvPr/>
        </p:nvSpPr>
        <p:spPr>
          <a:xfrm>
            <a:off x="7856325" y="5661215"/>
            <a:ext cx="3076611" cy="1077218"/>
          </a:xfrm>
          <a:prstGeom prst="rect">
            <a:avLst/>
          </a:prstGeom>
          <a:noFill/>
        </p:spPr>
        <p:txBody>
          <a:bodyPr wrap="none" rtlCol="0">
            <a:spAutoFit/>
          </a:bodyPr>
          <a:lstStyle/>
          <a:p>
            <a:r>
              <a:rPr lang="en-US" sz="3200" b="1" dirty="0"/>
              <a:t>Ion exchange, </a:t>
            </a:r>
          </a:p>
          <a:p>
            <a:r>
              <a:rPr lang="en-US" sz="3200" b="1" dirty="0"/>
              <a:t>Metabolism</a:t>
            </a:r>
          </a:p>
        </p:txBody>
      </p:sp>
      <p:sp>
        <p:nvSpPr>
          <p:cNvPr id="4" name="Title 1">
            <a:extLst>
              <a:ext uri="{FF2B5EF4-FFF2-40B4-BE49-F238E27FC236}">
                <a16:creationId xmlns:a16="http://schemas.microsoft.com/office/drawing/2014/main" id="{B407AA36-FC72-E790-2D86-CFC791D28019}"/>
              </a:ext>
            </a:extLst>
          </p:cNvPr>
          <p:cNvSpPr txBox="1">
            <a:spLocks/>
          </p:cNvSpPr>
          <p:nvPr/>
        </p:nvSpPr>
        <p:spPr>
          <a:xfrm>
            <a:off x="0" y="219457"/>
            <a:ext cx="12192000" cy="112166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t>Conclusions of Dissertation</a:t>
            </a:r>
            <a:endParaRPr lang="en-US" dirty="0"/>
          </a:p>
        </p:txBody>
      </p:sp>
      <p:sp>
        <p:nvSpPr>
          <p:cNvPr id="7" name="Content Placeholder 2">
            <a:extLst>
              <a:ext uri="{FF2B5EF4-FFF2-40B4-BE49-F238E27FC236}">
                <a16:creationId xmlns:a16="http://schemas.microsoft.com/office/drawing/2014/main" id="{6CF78A72-5AC8-13FB-6C19-B1101E88BA39}"/>
              </a:ext>
            </a:extLst>
          </p:cNvPr>
          <p:cNvSpPr txBox="1">
            <a:spLocks/>
          </p:cNvSpPr>
          <p:nvPr/>
        </p:nvSpPr>
        <p:spPr>
          <a:xfrm>
            <a:off x="1110880" y="1253331"/>
            <a:ext cx="1108862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Implications for species resilience</a:t>
            </a:r>
            <a:endParaRPr lang="en-US" dirty="0"/>
          </a:p>
          <a:p>
            <a:r>
              <a:rPr lang="en-US" b="1" dirty="0"/>
              <a:t>Variability</a:t>
            </a:r>
            <a:r>
              <a:rPr lang="en-US" dirty="0"/>
              <a:t> across experiments suggests some are tolerant</a:t>
            </a:r>
          </a:p>
          <a:p>
            <a:r>
              <a:rPr lang="en-US" dirty="0"/>
              <a:t>Survivors may make </a:t>
            </a:r>
            <a:r>
              <a:rPr lang="en-US" b="1" dirty="0"/>
              <a:t>energetic tradeoffs </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2708282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92D96-C45B-566D-6F90-DE33143E054C}"/>
              </a:ext>
            </a:extLst>
          </p:cNvPr>
          <p:cNvSpPr>
            <a:spLocks noGrp="1"/>
          </p:cNvSpPr>
          <p:nvPr>
            <p:ph type="title"/>
          </p:nvPr>
        </p:nvSpPr>
        <p:spPr/>
        <p:txBody>
          <a:bodyPr/>
          <a:lstStyle/>
          <a:p>
            <a:r>
              <a:rPr lang="en-US" dirty="0"/>
              <a:t>Future Directions</a:t>
            </a:r>
          </a:p>
        </p:txBody>
      </p:sp>
      <p:sp>
        <p:nvSpPr>
          <p:cNvPr id="3" name="Content Placeholder 2">
            <a:extLst>
              <a:ext uri="{FF2B5EF4-FFF2-40B4-BE49-F238E27FC236}">
                <a16:creationId xmlns:a16="http://schemas.microsoft.com/office/drawing/2014/main" id="{827BF598-8E67-6792-DFF2-96E6521AA944}"/>
              </a:ext>
            </a:extLst>
          </p:cNvPr>
          <p:cNvSpPr>
            <a:spLocks noGrp="1"/>
          </p:cNvSpPr>
          <p:nvPr>
            <p:ph idx="1"/>
          </p:nvPr>
        </p:nvSpPr>
        <p:spPr/>
        <p:txBody>
          <a:bodyPr/>
          <a:lstStyle/>
          <a:p>
            <a:r>
              <a:rPr lang="en-US" dirty="0"/>
              <a:t>Food consumption</a:t>
            </a:r>
          </a:p>
          <a:p>
            <a:endParaRPr lang="en-US" dirty="0"/>
          </a:p>
          <a:p>
            <a:r>
              <a:rPr lang="en-US" dirty="0"/>
              <a:t>Identify locations of greatly intensifying stressors</a:t>
            </a:r>
          </a:p>
          <a:p>
            <a:pPr lvl="1"/>
            <a:r>
              <a:rPr lang="en-US" dirty="0"/>
              <a:t>Competitive advantage for silversides?</a:t>
            </a:r>
          </a:p>
          <a:p>
            <a:pPr lvl="1"/>
            <a:r>
              <a:rPr lang="en-US" dirty="0"/>
              <a:t>Slower growth </a:t>
            </a:r>
            <a:r>
              <a:rPr lang="en-US" dirty="0">
                <a:sym typeface="Wingdings" panose="05000000000000000000" pitchFamily="2" charset="2"/>
              </a:rPr>
              <a:t> greater risk of predation</a:t>
            </a:r>
            <a:endParaRPr lang="en-US" dirty="0"/>
          </a:p>
          <a:p>
            <a:pPr lvl="1"/>
            <a:r>
              <a:rPr lang="en-US" dirty="0"/>
              <a:t>Ecosystem level implications – food for higher trophic levels</a:t>
            </a:r>
          </a:p>
        </p:txBody>
      </p:sp>
    </p:spTree>
    <p:extLst>
      <p:ext uri="{BB962C8B-B14F-4D97-AF65-F5344CB8AC3E}">
        <p14:creationId xmlns:p14="http://schemas.microsoft.com/office/powerpoint/2010/main" val="839611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F87BB2E4-38B7-C989-01B9-B376C9B1E0AE}"/>
              </a:ext>
            </a:extLst>
          </p:cNvPr>
          <p:cNvSpPr/>
          <p:nvPr/>
        </p:nvSpPr>
        <p:spPr>
          <a:xfrm>
            <a:off x="364803" y="2112052"/>
            <a:ext cx="4746477" cy="3961088"/>
          </a:xfrm>
          <a:prstGeom prst="rect">
            <a:avLst/>
          </a:prstGeom>
          <a:solidFill>
            <a:schemeClr val="tx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62211" y="104302"/>
            <a:ext cx="10680979" cy="1143000"/>
          </a:xfrm>
        </p:spPr>
        <p:txBody>
          <a:bodyPr>
            <a:normAutofit fontScale="90000"/>
          </a:bodyPr>
          <a:lstStyle/>
          <a:p>
            <a:pPr algn="ctr"/>
            <a:r>
              <a:rPr lang="en-US" dirty="0">
                <a:latin typeface="Franklin Gothic Book" panose="020B0503020102020204" pitchFamily="34" charset="0"/>
              </a:rPr>
              <a:t>Conditions are even more severe in estuaries, where young silversides live</a:t>
            </a:r>
          </a:p>
        </p:txBody>
      </p:sp>
      <p:pic>
        <p:nvPicPr>
          <p:cNvPr id="15" name="Picture 14">
            <a:extLst>
              <a:ext uri="{FF2B5EF4-FFF2-40B4-BE49-F238E27FC236}">
                <a16:creationId xmlns:a16="http://schemas.microsoft.com/office/drawing/2014/main" id="{0B889A89-9362-765C-5F88-D8FABDE76616}"/>
              </a:ext>
            </a:extLst>
          </p:cNvPr>
          <p:cNvPicPr>
            <a:picLocks noChangeAspect="1"/>
          </p:cNvPicPr>
          <p:nvPr/>
        </p:nvPicPr>
        <p:blipFill>
          <a:blip r:embed="rId3"/>
          <a:stretch>
            <a:fillRect/>
          </a:stretch>
        </p:blipFill>
        <p:spPr>
          <a:xfrm>
            <a:off x="728252" y="5800611"/>
            <a:ext cx="3908244" cy="178549"/>
          </a:xfrm>
          <a:prstGeom prst="rect">
            <a:avLst/>
          </a:prstGeom>
        </p:spPr>
      </p:pic>
      <p:sp>
        <p:nvSpPr>
          <p:cNvPr id="13" name="Rectangle 12"/>
          <p:cNvSpPr/>
          <p:nvPr/>
        </p:nvSpPr>
        <p:spPr>
          <a:xfrm>
            <a:off x="5547588" y="1637457"/>
            <a:ext cx="6673302" cy="646331"/>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sz="3600" b="1" dirty="0">
                <a:ln w="11430"/>
                <a:solidFill>
                  <a:schemeClr val="accent2"/>
                </a:solidFill>
                <a:effectLst>
                  <a:outerShdw blurRad="50800" dist="39000" dir="5460000" algn="tl">
                    <a:srgbClr val="000000">
                      <a:alpha val="38000"/>
                    </a:srgbClr>
                  </a:outerShdw>
                </a:effectLst>
                <a:latin typeface="Franklin Gothic Book" panose="020B0503020102020204" pitchFamily="34" charset="0"/>
              </a:rPr>
              <a:t>Oxygen and pH fluctuate together</a:t>
            </a:r>
          </a:p>
        </p:txBody>
      </p:sp>
      <p:pic>
        <p:nvPicPr>
          <p:cNvPr id="4" name="Picture 3">
            <a:extLst>
              <a:ext uri="{FF2B5EF4-FFF2-40B4-BE49-F238E27FC236}">
                <a16:creationId xmlns:a16="http://schemas.microsoft.com/office/drawing/2014/main" id="{CCE23910-687D-F86B-0CA0-076C9A6A311B}"/>
              </a:ext>
            </a:extLst>
          </p:cNvPr>
          <p:cNvPicPr>
            <a:picLocks noChangeAspect="1"/>
          </p:cNvPicPr>
          <p:nvPr/>
        </p:nvPicPr>
        <p:blipFill rotWithShape="1">
          <a:blip r:embed="rId4"/>
          <a:srcRect t="420" b="-1"/>
          <a:stretch/>
        </p:blipFill>
        <p:spPr>
          <a:xfrm>
            <a:off x="662211" y="2265044"/>
            <a:ext cx="4170104" cy="3576205"/>
          </a:xfrm>
          <a:prstGeom prst="rect">
            <a:avLst/>
          </a:prstGeom>
        </p:spPr>
      </p:pic>
      <p:sp>
        <p:nvSpPr>
          <p:cNvPr id="5" name="TextBox 4">
            <a:extLst>
              <a:ext uri="{FF2B5EF4-FFF2-40B4-BE49-F238E27FC236}">
                <a16:creationId xmlns:a16="http://schemas.microsoft.com/office/drawing/2014/main" id="{887CD51E-D4C4-4C64-3D59-9A2F14983E08}"/>
              </a:ext>
            </a:extLst>
          </p:cNvPr>
          <p:cNvSpPr txBox="1"/>
          <p:nvPr/>
        </p:nvSpPr>
        <p:spPr>
          <a:xfrm>
            <a:off x="464091" y="6177280"/>
            <a:ext cx="1766253" cy="307777"/>
          </a:xfrm>
          <a:prstGeom prst="rect">
            <a:avLst/>
          </a:prstGeom>
          <a:noFill/>
        </p:spPr>
        <p:txBody>
          <a:bodyPr wrap="none" rtlCol="0">
            <a:spAutoFit/>
          </a:bodyPr>
          <a:lstStyle/>
          <a:p>
            <a:r>
              <a:rPr lang="en-US" sz="1400" dirty="0"/>
              <a:t>Wallace et al., 2014</a:t>
            </a:r>
          </a:p>
        </p:txBody>
      </p:sp>
      <p:sp>
        <p:nvSpPr>
          <p:cNvPr id="16" name="TextBox 15">
            <a:extLst>
              <a:ext uri="{FF2B5EF4-FFF2-40B4-BE49-F238E27FC236}">
                <a16:creationId xmlns:a16="http://schemas.microsoft.com/office/drawing/2014/main" id="{610A67E2-7D60-24D7-5B9F-0020D7B3F13E}"/>
              </a:ext>
            </a:extLst>
          </p:cNvPr>
          <p:cNvSpPr txBox="1"/>
          <p:nvPr/>
        </p:nvSpPr>
        <p:spPr>
          <a:xfrm rot="16200000">
            <a:off x="-755029" y="3714578"/>
            <a:ext cx="2660510" cy="338554"/>
          </a:xfrm>
          <a:prstGeom prst="rect">
            <a:avLst/>
          </a:prstGeom>
          <a:noFill/>
        </p:spPr>
        <p:txBody>
          <a:bodyPr wrap="square" rtlCol="0">
            <a:spAutoFit/>
          </a:bodyPr>
          <a:lstStyle/>
          <a:p>
            <a:r>
              <a:rPr lang="en-US" sz="1600" dirty="0">
                <a:solidFill>
                  <a:schemeClr val="tx2">
                    <a:lumMod val="10000"/>
                  </a:schemeClr>
                </a:solidFill>
                <a:latin typeface="Times New Roman" panose="02020603050405020304" pitchFamily="18" charset="0"/>
                <a:cs typeface="Times New Roman" panose="02020603050405020304" pitchFamily="18" charset="0"/>
              </a:rPr>
              <a:t>Dissolved oxygen (mg L</a:t>
            </a:r>
            <a:r>
              <a:rPr lang="en-US" sz="1600" baseline="30000" dirty="0">
                <a:solidFill>
                  <a:schemeClr val="tx2">
                    <a:lumMod val="10000"/>
                  </a:schemeClr>
                </a:solidFill>
                <a:latin typeface="Times New Roman" panose="02020603050405020304" pitchFamily="18" charset="0"/>
                <a:cs typeface="Times New Roman" panose="02020603050405020304" pitchFamily="18" charset="0"/>
              </a:rPr>
              <a:t>-1</a:t>
            </a:r>
            <a:r>
              <a:rPr lang="en-US" sz="1600" dirty="0">
                <a:solidFill>
                  <a:schemeClr val="tx2">
                    <a:lumMod val="10000"/>
                  </a:schemeClr>
                </a:solidFill>
                <a:latin typeface="Times New Roman" panose="02020603050405020304" pitchFamily="18" charset="0"/>
                <a:cs typeface="Times New Roman" panose="02020603050405020304" pitchFamily="18" charset="0"/>
              </a:rPr>
              <a:t>)</a:t>
            </a:r>
          </a:p>
        </p:txBody>
      </p:sp>
      <p:sp>
        <p:nvSpPr>
          <p:cNvPr id="17" name="TextBox 16">
            <a:extLst>
              <a:ext uri="{FF2B5EF4-FFF2-40B4-BE49-F238E27FC236}">
                <a16:creationId xmlns:a16="http://schemas.microsoft.com/office/drawing/2014/main" id="{A5721CC5-6D8E-3C60-DC0B-583C3E02854A}"/>
              </a:ext>
            </a:extLst>
          </p:cNvPr>
          <p:cNvSpPr txBox="1"/>
          <p:nvPr/>
        </p:nvSpPr>
        <p:spPr>
          <a:xfrm rot="5400000">
            <a:off x="4702665" y="3876329"/>
            <a:ext cx="558096" cy="338554"/>
          </a:xfrm>
          <a:prstGeom prst="rect">
            <a:avLst/>
          </a:prstGeom>
          <a:noFill/>
        </p:spPr>
        <p:txBody>
          <a:bodyPr wrap="square" rtlCol="0">
            <a:spAutoFit/>
          </a:bodyPr>
          <a:lstStyle/>
          <a:p>
            <a:r>
              <a:rPr lang="en-US" sz="1600" dirty="0">
                <a:solidFill>
                  <a:schemeClr val="tx2">
                    <a:lumMod val="10000"/>
                  </a:schemeClr>
                </a:solidFill>
                <a:latin typeface="Times New Roman" panose="02020603050405020304" pitchFamily="18" charset="0"/>
                <a:cs typeface="Times New Roman" panose="02020603050405020304" pitchFamily="18" charset="0"/>
              </a:rPr>
              <a:t>pH</a:t>
            </a:r>
          </a:p>
        </p:txBody>
      </p:sp>
      <p:sp>
        <p:nvSpPr>
          <p:cNvPr id="19" name="Rectangle 18">
            <a:extLst>
              <a:ext uri="{FF2B5EF4-FFF2-40B4-BE49-F238E27FC236}">
                <a16:creationId xmlns:a16="http://schemas.microsoft.com/office/drawing/2014/main" id="{C473596D-CAE3-C084-0106-F8193F95171D}"/>
              </a:ext>
            </a:extLst>
          </p:cNvPr>
          <p:cNvSpPr/>
          <p:nvPr/>
        </p:nvSpPr>
        <p:spPr>
          <a:xfrm>
            <a:off x="5506443" y="2553600"/>
            <a:ext cx="6548001" cy="3847207"/>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sz="3600" b="1" dirty="0">
                <a:ln w="11430"/>
                <a:solidFill>
                  <a:schemeClr val="accent2"/>
                </a:solidFill>
                <a:effectLst>
                  <a:outerShdw blurRad="50800" dist="39000" dir="5460000" algn="tl">
                    <a:srgbClr val="000000">
                      <a:alpha val="38000"/>
                    </a:srgbClr>
                  </a:outerShdw>
                </a:effectLst>
                <a:latin typeface="Franklin Gothic Book" panose="020B0503020102020204" pitchFamily="34" charset="0"/>
              </a:rPr>
              <a:t>Contributing factors:</a:t>
            </a:r>
          </a:p>
          <a:p>
            <a:pPr marL="571500" indent="-571500">
              <a:buFont typeface="Arial" panose="020B0604020202020204" pitchFamily="34" charset="0"/>
              <a:buChar char="•"/>
            </a:pPr>
            <a:r>
              <a:rPr lang="en-US" sz="2800" b="1" dirty="0">
                <a:ln w="11430"/>
                <a:solidFill>
                  <a:schemeClr val="accent2"/>
                </a:solidFill>
                <a:effectLst>
                  <a:outerShdw blurRad="50800" dist="39000" dir="5460000" algn="tl">
                    <a:srgbClr val="000000">
                      <a:alpha val="38000"/>
                    </a:srgbClr>
                  </a:outerShdw>
                </a:effectLst>
                <a:latin typeface="Franklin Gothic Book" panose="020B0503020102020204" pitchFamily="34" charset="0"/>
              </a:rPr>
              <a:t>Community respiration</a:t>
            </a:r>
          </a:p>
          <a:p>
            <a:pPr marL="571500" indent="-571500">
              <a:buFont typeface="Arial" panose="020B0604020202020204" pitchFamily="34" charset="0"/>
              <a:buChar char="•"/>
            </a:pPr>
            <a:r>
              <a:rPr lang="en-US" sz="2800" b="1" dirty="0">
                <a:ln w="11430"/>
                <a:solidFill>
                  <a:schemeClr val="accent2"/>
                </a:solidFill>
                <a:effectLst>
                  <a:outerShdw blurRad="50800" dist="39000" dir="5460000" algn="tl">
                    <a:srgbClr val="000000">
                      <a:alpha val="38000"/>
                    </a:srgbClr>
                  </a:outerShdw>
                </a:effectLst>
                <a:latin typeface="Franklin Gothic Book" panose="020B0503020102020204" pitchFamily="34" charset="0"/>
              </a:rPr>
              <a:t>Particulate organic matter and decomposition</a:t>
            </a:r>
          </a:p>
          <a:p>
            <a:pPr marL="571500" indent="-571500">
              <a:buFont typeface="Arial" panose="020B0604020202020204" pitchFamily="34" charset="0"/>
              <a:buChar char="•"/>
            </a:pPr>
            <a:r>
              <a:rPr lang="en-US" sz="2800" b="1" dirty="0">
                <a:ln w="11430"/>
                <a:solidFill>
                  <a:schemeClr val="accent2"/>
                </a:solidFill>
                <a:effectLst>
                  <a:outerShdw blurRad="50800" dist="39000" dir="5460000" algn="tl">
                    <a:srgbClr val="000000">
                      <a:alpha val="38000"/>
                    </a:srgbClr>
                  </a:outerShdw>
                </a:effectLst>
                <a:latin typeface="Franklin Gothic Book" panose="020B0503020102020204" pitchFamily="34" charset="0"/>
              </a:rPr>
              <a:t>Stratification</a:t>
            </a:r>
          </a:p>
          <a:p>
            <a:endParaRPr lang="en-US" sz="2800" b="1" dirty="0">
              <a:ln w="11430"/>
              <a:solidFill>
                <a:schemeClr val="accent2"/>
              </a:solidFill>
              <a:effectLst>
                <a:outerShdw blurRad="50800" dist="39000" dir="5460000" algn="tl">
                  <a:srgbClr val="000000">
                    <a:alpha val="38000"/>
                  </a:srgbClr>
                </a:outerShdw>
              </a:effectLst>
              <a:latin typeface="Franklin Gothic Book" panose="020B0503020102020204" pitchFamily="34" charset="0"/>
            </a:endParaRPr>
          </a:p>
          <a:p>
            <a:pPr marL="571500" indent="-571500">
              <a:buFont typeface="Arial" panose="020B0604020202020204" pitchFamily="34" charset="0"/>
              <a:buChar char="•"/>
            </a:pPr>
            <a:endParaRPr lang="en-US" sz="2800" b="1" dirty="0">
              <a:ln w="11430"/>
              <a:solidFill>
                <a:schemeClr val="accent2"/>
              </a:solidFill>
              <a:effectLst>
                <a:outerShdw blurRad="50800" dist="39000" dir="5460000" algn="tl">
                  <a:srgbClr val="000000">
                    <a:alpha val="38000"/>
                  </a:srgbClr>
                </a:outerShdw>
              </a:effectLst>
              <a:latin typeface="Franklin Gothic Book" panose="020B0503020102020204" pitchFamily="34" charset="0"/>
            </a:endParaRPr>
          </a:p>
          <a:p>
            <a:r>
              <a:rPr lang="en-US" sz="2000" b="1" dirty="0">
                <a:ln w="11430"/>
                <a:solidFill>
                  <a:schemeClr val="accent2"/>
                </a:solidFill>
                <a:effectLst>
                  <a:outerShdw blurRad="50800" dist="39000" dir="5460000" algn="tl">
                    <a:srgbClr val="000000">
                      <a:alpha val="38000"/>
                    </a:srgbClr>
                  </a:outerShdw>
                </a:effectLst>
                <a:latin typeface="Franklin Gothic Book" panose="020B0503020102020204" pitchFamily="34" charset="0"/>
              </a:rPr>
              <a:t>*Fully oxygenated is ~8 mg/L</a:t>
            </a:r>
          </a:p>
          <a:p>
            <a:r>
              <a:rPr lang="en-US" sz="2000" b="1" dirty="0">
                <a:ln w="11430"/>
                <a:solidFill>
                  <a:schemeClr val="accent2"/>
                </a:solidFill>
                <a:effectLst>
                  <a:outerShdw blurRad="50800" dist="39000" dir="5460000" algn="tl">
                    <a:srgbClr val="000000">
                      <a:alpha val="38000"/>
                    </a:srgbClr>
                  </a:outerShdw>
                </a:effectLst>
                <a:latin typeface="Franklin Gothic Book" panose="020B0503020102020204" pitchFamily="34" charset="0"/>
              </a:rPr>
              <a:t>*Open ocean pH is ~8.1</a:t>
            </a:r>
          </a:p>
        </p:txBody>
      </p:sp>
    </p:spTree>
    <p:extLst>
      <p:ext uri="{BB962C8B-B14F-4D97-AF65-F5344CB8AC3E}">
        <p14:creationId xmlns:p14="http://schemas.microsoft.com/office/powerpoint/2010/main" val="37572898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83DF0-815D-76C5-B768-6DDF5193ECC4}"/>
              </a:ext>
            </a:extLst>
          </p:cNvPr>
          <p:cNvSpPr>
            <a:spLocks noGrp="1"/>
          </p:cNvSpPr>
          <p:nvPr>
            <p:ph type="title"/>
          </p:nvPr>
        </p:nvSpPr>
        <p:spPr>
          <a:xfrm>
            <a:off x="740664" y="20385"/>
            <a:ext cx="10515600" cy="1325563"/>
          </a:xfrm>
        </p:spPr>
        <p:txBody>
          <a:bodyPr/>
          <a:lstStyle/>
          <a:p>
            <a:r>
              <a:rPr lang="en-US" dirty="0"/>
              <a:t>Acknowledgements</a:t>
            </a:r>
          </a:p>
        </p:txBody>
      </p:sp>
      <p:sp>
        <p:nvSpPr>
          <p:cNvPr id="3" name="Content Placeholder 2">
            <a:extLst>
              <a:ext uri="{FF2B5EF4-FFF2-40B4-BE49-F238E27FC236}">
                <a16:creationId xmlns:a16="http://schemas.microsoft.com/office/drawing/2014/main" id="{5027FF57-51A5-C919-1C04-A4D182DD2DB3}"/>
              </a:ext>
            </a:extLst>
          </p:cNvPr>
          <p:cNvSpPr>
            <a:spLocks noGrp="1"/>
          </p:cNvSpPr>
          <p:nvPr>
            <p:ph idx="1"/>
          </p:nvPr>
        </p:nvSpPr>
        <p:spPr>
          <a:xfrm>
            <a:off x="838200" y="1345948"/>
            <a:ext cx="4075176" cy="4831015"/>
          </a:xfrm>
        </p:spPr>
        <p:txBody>
          <a:bodyPr/>
          <a:lstStyle/>
          <a:p>
            <a:pPr marL="0" indent="0">
              <a:buNone/>
            </a:pPr>
            <a:r>
              <a:rPr lang="en-US" dirty="0"/>
              <a:t>Committee</a:t>
            </a:r>
          </a:p>
          <a:p>
            <a:r>
              <a:rPr lang="en-US" sz="2400" dirty="0"/>
              <a:t>Janet Nye (advisor)</a:t>
            </a:r>
          </a:p>
          <a:p>
            <a:r>
              <a:rPr lang="en-US" sz="2400" dirty="0"/>
              <a:t>Bob Cerrato</a:t>
            </a:r>
          </a:p>
          <a:p>
            <a:r>
              <a:rPr lang="en-US" sz="2400" dirty="0"/>
              <a:t>Mike Frisk</a:t>
            </a:r>
          </a:p>
          <a:p>
            <a:r>
              <a:rPr lang="en-US" sz="2400" dirty="0"/>
              <a:t>Roger Nisbet</a:t>
            </a:r>
          </a:p>
          <a:p>
            <a:r>
              <a:rPr lang="en-US" sz="2400" dirty="0"/>
              <a:t>Amy Maas</a:t>
            </a:r>
          </a:p>
        </p:txBody>
      </p:sp>
      <p:sp>
        <p:nvSpPr>
          <p:cNvPr id="4" name="Content Placeholder 2">
            <a:extLst>
              <a:ext uri="{FF2B5EF4-FFF2-40B4-BE49-F238E27FC236}">
                <a16:creationId xmlns:a16="http://schemas.microsoft.com/office/drawing/2014/main" id="{9C69D3AE-5557-65CF-11F6-1E7B52646F53}"/>
              </a:ext>
            </a:extLst>
          </p:cNvPr>
          <p:cNvSpPr txBox="1">
            <a:spLocks/>
          </p:cNvSpPr>
          <p:nvPr/>
        </p:nvSpPr>
        <p:spPr>
          <a:xfrm>
            <a:off x="5157216" y="1345948"/>
            <a:ext cx="6900672" cy="24749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Collaborators</a:t>
            </a:r>
          </a:p>
          <a:p>
            <a:r>
              <a:rPr lang="en-US" sz="2400" dirty="0"/>
              <a:t>Baumann Lab at UConn: Hannes Baumann, Chris Murray, Jake Snyder, Emma Cross</a:t>
            </a:r>
          </a:p>
          <a:p>
            <a:r>
              <a:rPr lang="en-US" sz="2400" dirty="0"/>
              <a:t>Stony Brook: Maya Peña-</a:t>
            </a:r>
            <a:r>
              <a:rPr lang="en-US" sz="2400" dirty="0" err="1"/>
              <a:t>Lobel</a:t>
            </a:r>
            <a:r>
              <a:rPr lang="en-US" sz="2400" dirty="0"/>
              <a:t>, </a:t>
            </a:r>
            <a:r>
              <a:rPr lang="en-US" sz="2400" dirty="0" err="1"/>
              <a:t>Nolwenn</a:t>
            </a:r>
            <a:r>
              <a:rPr lang="en-US" sz="2400" dirty="0"/>
              <a:t> </a:t>
            </a:r>
            <a:r>
              <a:rPr lang="en-US" sz="2400" dirty="0" err="1"/>
              <a:t>Dheilly</a:t>
            </a:r>
            <a:r>
              <a:rPr lang="en-US" sz="2400" dirty="0"/>
              <a:t>, Megan Hahn, Nils </a:t>
            </a:r>
            <a:r>
              <a:rPr lang="en-US" sz="2400" dirty="0" err="1"/>
              <a:t>Volkenborn</a:t>
            </a:r>
            <a:r>
              <a:rPr lang="en-US" sz="2400" dirty="0"/>
              <a:t>, Steve Abrams, Tom Wilson, and Matt </a:t>
            </a:r>
            <a:r>
              <a:rPr lang="en-US" sz="2400" dirty="0" err="1"/>
              <a:t>Sclafani</a:t>
            </a:r>
            <a:endParaRPr lang="en-US" sz="2400" dirty="0"/>
          </a:p>
          <a:p>
            <a:pPr marL="0" indent="0">
              <a:buNone/>
            </a:pPr>
            <a:endParaRPr lang="en-US" sz="2400" dirty="0"/>
          </a:p>
        </p:txBody>
      </p:sp>
      <p:sp>
        <p:nvSpPr>
          <p:cNvPr id="5" name="Content Placeholder 2">
            <a:extLst>
              <a:ext uri="{FF2B5EF4-FFF2-40B4-BE49-F238E27FC236}">
                <a16:creationId xmlns:a16="http://schemas.microsoft.com/office/drawing/2014/main" id="{02A528DE-31C4-B767-7694-E04EA5CA8A8C}"/>
              </a:ext>
            </a:extLst>
          </p:cNvPr>
          <p:cNvSpPr txBox="1">
            <a:spLocks/>
          </p:cNvSpPr>
          <p:nvPr/>
        </p:nvSpPr>
        <p:spPr>
          <a:xfrm>
            <a:off x="5157216" y="4461952"/>
            <a:ext cx="6632448" cy="21001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t>Students who have helped with respirometry and ionocyte analysis: Jake </a:t>
            </a:r>
            <a:r>
              <a:rPr lang="en-US" sz="2400" dirty="0" err="1"/>
              <a:t>Labriola</a:t>
            </a:r>
            <a:r>
              <a:rPr lang="en-US" sz="2400" dirty="0"/>
              <a:t>, Samantha Murphy, Jason Chan, Nicole Margolis, Delphine Mossman, Jeffrey Casey, Yuchen Zhang, Amanda Ackermann</a:t>
            </a:r>
          </a:p>
          <a:p>
            <a:endParaRPr lang="en-US" sz="2400" dirty="0"/>
          </a:p>
          <a:p>
            <a:pPr marL="0" indent="0">
              <a:buNone/>
            </a:pPr>
            <a:endParaRPr lang="en-US" sz="2400" dirty="0"/>
          </a:p>
        </p:txBody>
      </p:sp>
      <p:pic>
        <p:nvPicPr>
          <p:cNvPr id="6" name="Picture 5">
            <a:extLst>
              <a:ext uri="{FF2B5EF4-FFF2-40B4-BE49-F238E27FC236}">
                <a16:creationId xmlns:a16="http://schemas.microsoft.com/office/drawing/2014/main" id="{E440EE4F-6955-53EB-8A1D-E6A03EB1649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37848" y="5571321"/>
            <a:ext cx="1120043" cy="1126517"/>
          </a:xfrm>
          <a:prstGeom prst="rect">
            <a:avLst/>
          </a:prstGeom>
        </p:spPr>
      </p:pic>
      <p:pic>
        <p:nvPicPr>
          <p:cNvPr id="7" name="Picture 6">
            <a:extLst>
              <a:ext uri="{FF2B5EF4-FFF2-40B4-BE49-F238E27FC236}">
                <a16:creationId xmlns:a16="http://schemas.microsoft.com/office/drawing/2014/main" id="{D718DB56-AA81-716A-CB76-1D922438C837}"/>
              </a:ext>
            </a:extLst>
          </p:cNvPr>
          <p:cNvPicPr>
            <a:picLocks noChangeAspect="1"/>
          </p:cNvPicPr>
          <p:nvPr/>
        </p:nvPicPr>
        <p:blipFill rotWithShape="1">
          <a:blip r:embed="rId3"/>
          <a:srcRect l="5091" r="7602"/>
          <a:stretch/>
        </p:blipFill>
        <p:spPr>
          <a:xfrm>
            <a:off x="3147884" y="4602346"/>
            <a:ext cx="1765492" cy="769635"/>
          </a:xfrm>
          <a:prstGeom prst="rect">
            <a:avLst/>
          </a:prstGeom>
        </p:spPr>
      </p:pic>
      <p:pic>
        <p:nvPicPr>
          <p:cNvPr id="8" name="Picture 4" descr="Image result for sea grant logo">
            <a:extLst>
              <a:ext uri="{FF2B5EF4-FFF2-40B4-BE49-F238E27FC236}">
                <a16:creationId xmlns:a16="http://schemas.microsoft.com/office/drawing/2014/main" id="{FFD6B095-CC75-B922-F983-6A785237AF5C}"/>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21402"/>
          <a:stretch/>
        </p:blipFill>
        <p:spPr bwMode="auto">
          <a:xfrm>
            <a:off x="1550296" y="4602346"/>
            <a:ext cx="1466218" cy="76963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https://prd-wret.s3-us-west-2.amazonaws.com/assets/palladium/production/s3fs-public/thumbnails/image/NOAAHabBlueprint.jpg">
            <a:extLst>
              <a:ext uri="{FF2B5EF4-FFF2-40B4-BE49-F238E27FC236}">
                <a16:creationId xmlns:a16="http://schemas.microsoft.com/office/drawing/2014/main" id="{3E2A07A2-8B11-FE86-BF2D-7C48E3D1E53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68502" y="4461952"/>
            <a:ext cx="1050424" cy="1050424"/>
          </a:xfrm>
          <a:prstGeom prst="rect">
            <a:avLst/>
          </a:prstGeom>
          <a:noFill/>
          <a:extLst>
            <a:ext uri="{909E8E84-426E-40DD-AFC4-6F175D3DCCD1}">
              <a14:hiddenFill xmlns:a14="http://schemas.microsoft.com/office/drawing/2010/main">
                <a:solidFill>
                  <a:srgbClr val="FFFFFF"/>
                </a:solidFill>
              </a14:hiddenFill>
            </a:ext>
          </a:extLst>
        </p:spPr>
      </p:pic>
      <p:pic>
        <p:nvPicPr>
          <p:cNvPr id="12290" name="Picture 2" descr="New York State Department of Environmental Conservation - Wikipedia">
            <a:extLst>
              <a:ext uri="{FF2B5EF4-FFF2-40B4-BE49-F238E27FC236}">
                <a16:creationId xmlns:a16="http://schemas.microsoft.com/office/drawing/2014/main" id="{5B5C5C47-2983-BCD6-4E27-B361794E9AB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200" y="5650155"/>
            <a:ext cx="1837700" cy="10536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98758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83DF0-815D-76C5-B768-6DDF5193ECC4}"/>
              </a:ext>
            </a:extLst>
          </p:cNvPr>
          <p:cNvSpPr>
            <a:spLocks noGrp="1"/>
          </p:cNvSpPr>
          <p:nvPr>
            <p:ph type="title"/>
          </p:nvPr>
        </p:nvSpPr>
        <p:spPr>
          <a:xfrm>
            <a:off x="54189" y="-281802"/>
            <a:ext cx="10515600" cy="1325563"/>
          </a:xfrm>
        </p:spPr>
        <p:txBody>
          <a:bodyPr/>
          <a:lstStyle/>
          <a:p>
            <a:r>
              <a:rPr lang="en-US" dirty="0"/>
              <a:t>Acknowledgements</a:t>
            </a:r>
          </a:p>
        </p:txBody>
      </p:sp>
      <p:sp>
        <p:nvSpPr>
          <p:cNvPr id="3" name="Content Placeholder 2">
            <a:extLst>
              <a:ext uri="{FF2B5EF4-FFF2-40B4-BE49-F238E27FC236}">
                <a16:creationId xmlns:a16="http://schemas.microsoft.com/office/drawing/2014/main" id="{5027FF57-51A5-C919-1C04-A4D182DD2DB3}"/>
              </a:ext>
            </a:extLst>
          </p:cNvPr>
          <p:cNvSpPr>
            <a:spLocks noGrp="1"/>
          </p:cNvSpPr>
          <p:nvPr>
            <p:ph idx="1"/>
          </p:nvPr>
        </p:nvSpPr>
        <p:spPr>
          <a:xfrm>
            <a:off x="54189" y="1313498"/>
            <a:ext cx="2535936" cy="5274308"/>
          </a:xfrm>
        </p:spPr>
        <p:txBody>
          <a:bodyPr>
            <a:normAutofit/>
          </a:bodyPr>
          <a:lstStyle/>
          <a:p>
            <a:pPr marL="0" indent="0">
              <a:buNone/>
            </a:pPr>
            <a:r>
              <a:rPr lang="en-US" dirty="0"/>
              <a:t>The Nye Lab </a:t>
            </a:r>
          </a:p>
          <a:p>
            <a:r>
              <a:rPr lang="en-US" sz="2000" dirty="0"/>
              <a:t>Janet Nye </a:t>
            </a:r>
          </a:p>
          <a:p>
            <a:r>
              <a:rPr lang="en-US" sz="2000" dirty="0"/>
              <a:t>Lis Henderson</a:t>
            </a:r>
          </a:p>
          <a:p>
            <a:r>
              <a:rPr lang="en-US" sz="2000" dirty="0"/>
              <a:t>Adelle Molina</a:t>
            </a:r>
          </a:p>
          <a:p>
            <a:r>
              <a:rPr lang="en-US" sz="2000" dirty="0"/>
              <a:t>Cecilia O’Leary</a:t>
            </a:r>
          </a:p>
          <a:p>
            <a:r>
              <a:rPr lang="en-US" sz="2000" dirty="0" err="1"/>
              <a:t>Haikun</a:t>
            </a:r>
            <a:r>
              <a:rPr lang="en-US" sz="2000" dirty="0"/>
              <a:t> Xu</a:t>
            </a:r>
          </a:p>
          <a:p>
            <a:r>
              <a:rPr lang="en-US" sz="2000" dirty="0"/>
              <a:t>Emily Markowitz</a:t>
            </a:r>
          </a:p>
          <a:p>
            <a:r>
              <a:rPr lang="en-US" sz="2000" dirty="0"/>
              <a:t>Tyler </a:t>
            </a:r>
            <a:r>
              <a:rPr lang="en-US" sz="2000" dirty="0" err="1"/>
              <a:t>Menz</a:t>
            </a:r>
            <a:endParaRPr lang="en-US" sz="2000" dirty="0"/>
          </a:p>
          <a:p>
            <a:r>
              <a:rPr lang="en-US" sz="2000" dirty="0"/>
              <a:t>Sarah Weisberg</a:t>
            </a:r>
          </a:p>
          <a:p>
            <a:r>
              <a:rPr lang="en-US" sz="2000" dirty="0" err="1"/>
              <a:t>Baoshan</a:t>
            </a:r>
            <a:r>
              <a:rPr lang="en-US" sz="2000" dirty="0"/>
              <a:t> Chen</a:t>
            </a:r>
          </a:p>
          <a:p>
            <a:r>
              <a:rPr lang="en-US" sz="2000" dirty="0"/>
              <a:t>Kurt Heim</a:t>
            </a:r>
          </a:p>
          <a:p>
            <a:r>
              <a:rPr lang="en-US" sz="2000" dirty="0"/>
              <a:t>Rich Mahoney</a:t>
            </a:r>
          </a:p>
        </p:txBody>
      </p:sp>
      <p:sp>
        <p:nvSpPr>
          <p:cNvPr id="6" name="Content Placeholder 2">
            <a:extLst>
              <a:ext uri="{FF2B5EF4-FFF2-40B4-BE49-F238E27FC236}">
                <a16:creationId xmlns:a16="http://schemas.microsoft.com/office/drawing/2014/main" id="{CB26E494-8D83-0666-AF2C-664F9FFB5714}"/>
              </a:ext>
            </a:extLst>
          </p:cNvPr>
          <p:cNvSpPr txBox="1">
            <a:spLocks/>
          </p:cNvSpPr>
          <p:nvPr/>
        </p:nvSpPr>
        <p:spPr>
          <a:xfrm>
            <a:off x="2345769" y="1330518"/>
            <a:ext cx="2718816" cy="51280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 </a:t>
            </a:r>
          </a:p>
          <a:p>
            <a:r>
              <a:rPr lang="en-US" sz="2000" dirty="0"/>
              <a:t>Kelsey Roberts</a:t>
            </a:r>
          </a:p>
          <a:p>
            <a:r>
              <a:rPr lang="en-US" sz="2000" dirty="0"/>
              <a:t>Carolina Chong-Montenegro</a:t>
            </a:r>
          </a:p>
          <a:p>
            <a:r>
              <a:rPr lang="en-US" sz="2000" dirty="0"/>
              <a:t>Laura Gruenberg</a:t>
            </a:r>
          </a:p>
          <a:p>
            <a:r>
              <a:rPr lang="en-US" sz="2000" dirty="0"/>
              <a:t>Sarah Roberts</a:t>
            </a:r>
          </a:p>
          <a:p>
            <a:r>
              <a:rPr lang="en-US" sz="2000" dirty="0"/>
              <a:t>Ileana Fenwick</a:t>
            </a:r>
          </a:p>
          <a:p>
            <a:r>
              <a:rPr lang="en-US" sz="2000" dirty="0"/>
              <a:t>Brandon </a:t>
            </a:r>
            <a:r>
              <a:rPr lang="en-US" sz="2000" dirty="0" err="1"/>
              <a:t>Beltz</a:t>
            </a:r>
            <a:endParaRPr lang="en-US" sz="2000" dirty="0"/>
          </a:p>
          <a:p>
            <a:r>
              <a:rPr lang="en-US" sz="2000" dirty="0"/>
              <a:t>Sally Carson Dowd</a:t>
            </a:r>
          </a:p>
          <a:p>
            <a:r>
              <a:rPr lang="en-US" sz="2000" dirty="0"/>
              <a:t>Camryn </a:t>
            </a:r>
            <a:r>
              <a:rPr lang="en-US" sz="2000" dirty="0" err="1"/>
              <a:t>Blawas</a:t>
            </a:r>
            <a:endParaRPr lang="en-US" sz="2000" dirty="0"/>
          </a:p>
          <a:p>
            <a:r>
              <a:rPr lang="en-US" sz="2000" dirty="0"/>
              <a:t>Jaelyn Leslie</a:t>
            </a:r>
          </a:p>
          <a:p>
            <a:r>
              <a:rPr lang="en-US" sz="2000" dirty="0"/>
              <a:t>Babka Weisberg-Powers</a:t>
            </a:r>
          </a:p>
        </p:txBody>
      </p:sp>
      <p:pic>
        <p:nvPicPr>
          <p:cNvPr id="13314" name="Picture 2">
            <a:extLst>
              <a:ext uri="{FF2B5EF4-FFF2-40B4-BE49-F238E27FC236}">
                <a16:creationId xmlns:a16="http://schemas.microsoft.com/office/drawing/2014/main" id="{169AE14A-CA77-0453-A99D-B7AFF9ED7B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477" t="19011" b="20879"/>
          <a:stretch/>
        </p:blipFill>
        <p:spPr bwMode="auto">
          <a:xfrm>
            <a:off x="4914583" y="3961469"/>
            <a:ext cx="2437193" cy="225899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group of people posing for a photo in front of a river&#10;&#10;Description automatically generated">
            <a:extLst>
              <a:ext uri="{FF2B5EF4-FFF2-40B4-BE49-F238E27FC236}">
                <a16:creationId xmlns:a16="http://schemas.microsoft.com/office/drawing/2014/main" id="{9E666D04-F01B-2691-CED1-8B2B6BDFB9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14560" y="3688080"/>
            <a:ext cx="2377440" cy="3169920"/>
          </a:xfrm>
          <a:prstGeom prst="rect">
            <a:avLst/>
          </a:prstGeom>
        </p:spPr>
      </p:pic>
      <p:pic>
        <p:nvPicPr>
          <p:cNvPr id="13318" name="Picture 6">
            <a:extLst>
              <a:ext uri="{FF2B5EF4-FFF2-40B4-BE49-F238E27FC236}">
                <a16:creationId xmlns:a16="http://schemas.microsoft.com/office/drawing/2014/main" id="{FD9B3D45-B9E5-1508-C7ED-270CBB4C135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628" t="68446" r="59467" b="6514"/>
          <a:stretch/>
        </p:blipFill>
        <p:spPr bwMode="auto">
          <a:xfrm>
            <a:off x="8991375" y="0"/>
            <a:ext cx="2987384" cy="165471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group of people posing for a photo in the woods&#10;&#10;Description automatically generated">
            <a:extLst>
              <a:ext uri="{FF2B5EF4-FFF2-40B4-BE49-F238E27FC236}">
                <a16:creationId xmlns:a16="http://schemas.microsoft.com/office/drawing/2014/main" id="{7CEA8DC8-A0FA-0689-A421-8539AC2E2B3B}"/>
              </a:ext>
            </a:extLst>
          </p:cNvPr>
          <p:cNvPicPr>
            <a:picLocks noChangeAspect="1"/>
          </p:cNvPicPr>
          <p:nvPr/>
        </p:nvPicPr>
        <p:blipFill rotWithShape="1">
          <a:blip r:embed="rId5">
            <a:extLst>
              <a:ext uri="{28A0092B-C50C-407E-A947-70E740481C1C}">
                <a14:useLocalDpi xmlns:a14="http://schemas.microsoft.com/office/drawing/2010/main" val="0"/>
              </a:ext>
            </a:extLst>
          </a:blip>
          <a:srcRect t="23949"/>
          <a:stretch/>
        </p:blipFill>
        <p:spPr>
          <a:xfrm>
            <a:off x="6875944" y="3837980"/>
            <a:ext cx="2987384" cy="3029266"/>
          </a:xfrm>
          <a:prstGeom prst="rect">
            <a:avLst/>
          </a:prstGeom>
        </p:spPr>
      </p:pic>
      <p:pic>
        <p:nvPicPr>
          <p:cNvPr id="9" name="Picture 8" descr="A group of people posing for a photo&#10;&#10;Description automatically generated">
            <a:extLst>
              <a:ext uri="{FF2B5EF4-FFF2-40B4-BE49-F238E27FC236}">
                <a16:creationId xmlns:a16="http://schemas.microsoft.com/office/drawing/2014/main" id="{C8593E9C-8C6A-73C2-27F2-CA334F180DB6}"/>
              </a:ext>
            </a:extLst>
          </p:cNvPr>
          <p:cNvPicPr>
            <a:picLocks noChangeAspect="1"/>
          </p:cNvPicPr>
          <p:nvPr/>
        </p:nvPicPr>
        <p:blipFill rotWithShape="1">
          <a:blip r:embed="rId6">
            <a:extLst>
              <a:ext uri="{28A0092B-C50C-407E-A947-70E740481C1C}">
                <a14:useLocalDpi xmlns:a14="http://schemas.microsoft.com/office/drawing/2010/main" val="0"/>
              </a:ext>
            </a:extLst>
          </a:blip>
          <a:srcRect l="4548" r="7288"/>
          <a:stretch/>
        </p:blipFill>
        <p:spPr>
          <a:xfrm>
            <a:off x="4918797" y="757005"/>
            <a:ext cx="4072578" cy="3193647"/>
          </a:xfrm>
          <a:prstGeom prst="rect">
            <a:avLst/>
          </a:prstGeom>
        </p:spPr>
      </p:pic>
      <p:pic>
        <p:nvPicPr>
          <p:cNvPr id="13316" name="Picture 4">
            <a:extLst>
              <a:ext uri="{FF2B5EF4-FFF2-40B4-BE49-F238E27FC236}">
                <a16:creationId xmlns:a16="http://schemas.microsoft.com/office/drawing/2014/main" id="{9718B1DE-07A4-3DFF-0220-B508161A6BF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7999" r="2816" b="11112"/>
          <a:stretch/>
        </p:blipFill>
        <p:spPr bwMode="auto">
          <a:xfrm>
            <a:off x="8504903" y="1568169"/>
            <a:ext cx="3687097" cy="2300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005393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group of people standing on a dock by a body of water&#10;&#10;Description automatically generated with medium confidence">
            <a:extLst>
              <a:ext uri="{FF2B5EF4-FFF2-40B4-BE49-F238E27FC236}">
                <a16:creationId xmlns:a16="http://schemas.microsoft.com/office/drawing/2014/main" id="{542EF578-8239-818F-23D8-FE0C84B5D187}"/>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t="25485"/>
          <a:stretch/>
        </p:blipFill>
        <p:spPr>
          <a:xfrm>
            <a:off x="-104871" y="1147050"/>
            <a:ext cx="5606729" cy="5571378"/>
          </a:xfrm>
          <a:prstGeom prst="rect">
            <a:avLst/>
          </a:prstGeom>
        </p:spPr>
      </p:pic>
      <p:pic>
        <p:nvPicPr>
          <p:cNvPr id="14344" name="Picture 8">
            <a:extLst>
              <a:ext uri="{FF2B5EF4-FFF2-40B4-BE49-F238E27FC236}">
                <a16:creationId xmlns:a16="http://schemas.microsoft.com/office/drawing/2014/main" id="{C1CA2C4E-721A-918E-1AD8-55B2F53A8CD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540" t="37037"/>
          <a:stretch/>
        </p:blipFill>
        <p:spPr bwMode="auto">
          <a:xfrm rot="5400000">
            <a:off x="6501175" y="4364522"/>
            <a:ext cx="2570163" cy="2261676"/>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C52A714C-6FD8-FA99-AD34-24DB61993E0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7743" t="30933" b="18222"/>
          <a:stretch/>
        </p:blipFill>
        <p:spPr bwMode="auto">
          <a:xfrm>
            <a:off x="5131504" y="1147051"/>
            <a:ext cx="3777549" cy="311521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9C83DF0-815D-76C5-B768-6DDF5193ECC4}"/>
              </a:ext>
            </a:extLst>
          </p:cNvPr>
          <p:cNvSpPr>
            <a:spLocks noGrp="1"/>
          </p:cNvSpPr>
          <p:nvPr>
            <p:ph type="title"/>
          </p:nvPr>
        </p:nvSpPr>
        <p:spPr>
          <a:xfrm>
            <a:off x="740664" y="20385"/>
            <a:ext cx="10515600" cy="1325563"/>
          </a:xfrm>
        </p:spPr>
        <p:txBody>
          <a:bodyPr/>
          <a:lstStyle/>
          <a:p>
            <a:r>
              <a:rPr lang="en-US" dirty="0"/>
              <a:t>Acknowledgements</a:t>
            </a:r>
          </a:p>
        </p:txBody>
      </p:sp>
      <p:pic>
        <p:nvPicPr>
          <p:cNvPr id="14342" name="Picture 6">
            <a:extLst>
              <a:ext uri="{FF2B5EF4-FFF2-40B4-BE49-F238E27FC236}">
                <a16:creationId xmlns:a16="http://schemas.microsoft.com/office/drawing/2014/main" id="{10B121F9-49EE-A077-FF94-72731702E6D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1111" b="33333"/>
          <a:stretch/>
        </p:blipFill>
        <p:spPr bwMode="auto">
          <a:xfrm>
            <a:off x="8769157" y="4218435"/>
            <a:ext cx="3422843" cy="249999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67680D3E-4ADA-225D-A0F3-B4ED3709FF2D}"/>
              </a:ext>
            </a:extLst>
          </p:cNvPr>
          <p:cNvPicPr>
            <a:picLocks noChangeAspect="1"/>
          </p:cNvPicPr>
          <p:nvPr/>
        </p:nvPicPr>
        <p:blipFill rotWithShape="1">
          <a:blip r:embed="rId8"/>
          <a:srcRect l="864"/>
          <a:stretch/>
        </p:blipFill>
        <p:spPr>
          <a:xfrm>
            <a:off x="8464297" y="913435"/>
            <a:ext cx="3686302" cy="3300711"/>
          </a:xfrm>
          <a:prstGeom prst="rect">
            <a:avLst/>
          </a:prstGeom>
        </p:spPr>
      </p:pic>
      <p:pic>
        <p:nvPicPr>
          <p:cNvPr id="20" name="Picture 19" descr="A picture containing person, wall, indoor&#10;&#10;Description automatically generated">
            <a:extLst>
              <a:ext uri="{FF2B5EF4-FFF2-40B4-BE49-F238E27FC236}">
                <a16:creationId xmlns:a16="http://schemas.microsoft.com/office/drawing/2014/main" id="{B9D6E51F-03AD-C5F8-B1DD-D1680E558C98}"/>
              </a:ext>
            </a:extLst>
          </p:cNvPr>
          <p:cNvPicPr>
            <a:picLocks noChangeAspect="1"/>
          </p:cNvPicPr>
          <p:nvPr/>
        </p:nvPicPr>
        <p:blipFill rotWithShape="1">
          <a:blip r:embed="rId9">
            <a:extLst>
              <a:ext uri="{28A0092B-C50C-407E-A947-70E740481C1C}">
                <a14:useLocalDpi xmlns:a14="http://schemas.microsoft.com/office/drawing/2010/main" val="0"/>
              </a:ext>
            </a:extLst>
          </a:blip>
          <a:srcRect l="24646" t="12461" r="17295" b="26855"/>
          <a:stretch/>
        </p:blipFill>
        <p:spPr>
          <a:xfrm>
            <a:off x="4684161" y="3912243"/>
            <a:ext cx="2113739" cy="2945757"/>
          </a:xfrm>
          <a:prstGeom prst="rect">
            <a:avLst/>
          </a:prstGeom>
        </p:spPr>
      </p:pic>
    </p:spTree>
    <p:extLst>
      <p:ext uri="{BB962C8B-B14F-4D97-AF65-F5344CB8AC3E}">
        <p14:creationId xmlns:p14="http://schemas.microsoft.com/office/powerpoint/2010/main" val="201596933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83DF0-815D-76C5-B768-6DDF5193ECC4}"/>
              </a:ext>
            </a:extLst>
          </p:cNvPr>
          <p:cNvSpPr>
            <a:spLocks noGrp="1"/>
          </p:cNvSpPr>
          <p:nvPr>
            <p:ph type="title"/>
          </p:nvPr>
        </p:nvSpPr>
        <p:spPr>
          <a:xfrm>
            <a:off x="0" y="-294293"/>
            <a:ext cx="10515600" cy="1325563"/>
          </a:xfrm>
        </p:spPr>
        <p:txBody>
          <a:bodyPr/>
          <a:lstStyle/>
          <a:p>
            <a:r>
              <a:rPr lang="en-US" dirty="0"/>
              <a:t>Acknowledgements</a:t>
            </a:r>
          </a:p>
        </p:txBody>
      </p:sp>
      <p:pic>
        <p:nvPicPr>
          <p:cNvPr id="15364" name="Picture 4">
            <a:extLst>
              <a:ext uri="{FF2B5EF4-FFF2-40B4-BE49-F238E27FC236}">
                <a16:creationId xmlns:a16="http://schemas.microsoft.com/office/drawing/2014/main" id="{7EBEFCB2-8753-D7A1-E3C5-D5D7E6FE69D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343" t="37592" r="17372" b="15370"/>
          <a:stretch/>
        </p:blipFill>
        <p:spPr bwMode="auto">
          <a:xfrm>
            <a:off x="7118350" y="3535551"/>
            <a:ext cx="5422900" cy="3225800"/>
          </a:xfrm>
          <a:prstGeom prst="rect">
            <a:avLst/>
          </a:prstGeom>
          <a:noFill/>
          <a:extLst>
            <a:ext uri="{909E8E84-426E-40DD-AFC4-6F175D3DCCD1}">
              <a14:hiddenFill xmlns:a14="http://schemas.microsoft.com/office/drawing/2010/main">
                <a:solidFill>
                  <a:srgbClr val="FFFFFF"/>
                </a:solidFill>
              </a14:hiddenFill>
            </a:ext>
          </a:extLst>
        </p:spPr>
      </p:pic>
      <p:pic>
        <p:nvPicPr>
          <p:cNvPr id="15370" name="Picture 10">
            <a:extLst>
              <a:ext uri="{FF2B5EF4-FFF2-40B4-BE49-F238E27FC236}">
                <a16:creationId xmlns:a16="http://schemas.microsoft.com/office/drawing/2014/main" id="{A9808E15-E490-BDC1-BF65-B0FC979179C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5202"/>
          <a:stretch/>
        </p:blipFill>
        <p:spPr bwMode="auto">
          <a:xfrm>
            <a:off x="114300" y="867070"/>
            <a:ext cx="3281362" cy="3712320"/>
          </a:xfrm>
          <a:prstGeom prst="rect">
            <a:avLst/>
          </a:prstGeom>
          <a:noFill/>
          <a:extLst>
            <a:ext uri="{909E8E84-426E-40DD-AFC4-6F175D3DCCD1}">
              <a14:hiddenFill xmlns:a14="http://schemas.microsoft.com/office/drawing/2010/main">
                <a:solidFill>
                  <a:srgbClr val="FFFFFF"/>
                </a:solidFill>
              </a14:hiddenFill>
            </a:ext>
          </a:extLst>
        </p:spPr>
      </p:pic>
      <p:pic>
        <p:nvPicPr>
          <p:cNvPr id="15372" name="Picture 12">
            <a:extLst>
              <a:ext uri="{FF2B5EF4-FFF2-40B4-BE49-F238E27FC236}">
                <a16:creationId xmlns:a16="http://schemas.microsoft.com/office/drawing/2014/main" id="{18AD5C02-C1F3-49EC-C73E-E24BA9F377A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95662" y="645422"/>
            <a:ext cx="4414838" cy="3309979"/>
          </a:xfrm>
          <a:prstGeom prst="rect">
            <a:avLst/>
          </a:prstGeom>
          <a:noFill/>
          <a:extLst>
            <a:ext uri="{909E8E84-426E-40DD-AFC4-6F175D3DCCD1}">
              <a14:hiddenFill xmlns:a14="http://schemas.microsoft.com/office/drawing/2010/main">
                <a:solidFill>
                  <a:srgbClr val="FFFFFF"/>
                </a:solidFill>
              </a14:hiddenFill>
            </a:ext>
          </a:extLst>
        </p:spPr>
      </p:pic>
      <p:pic>
        <p:nvPicPr>
          <p:cNvPr id="15366" name="Picture 6">
            <a:extLst>
              <a:ext uri="{FF2B5EF4-FFF2-40B4-BE49-F238E27FC236}">
                <a16:creationId xmlns:a16="http://schemas.microsoft.com/office/drawing/2014/main" id="{580AC0F7-D062-90CE-B2D8-A847F8729C6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0010" t="13704" r="13068" b="40209"/>
          <a:stretch/>
        </p:blipFill>
        <p:spPr bwMode="auto">
          <a:xfrm>
            <a:off x="7467600" y="1008852"/>
            <a:ext cx="4724400" cy="243938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group of women posing for a photo&#10;&#10;Description automatically generated with medium confidence">
            <a:extLst>
              <a:ext uri="{FF2B5EF4-FFF2-40B4-BE49-F238E27FC236}">
                <a16:creationId xmlns:a16="http://schemas.microsoft.com/office/drawing/2014/main" id="{D6E024FB-AEE4-8BBA-91FE-7755B5F59B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6143" y="3535551"/>
            <a:ext cx="4368800" cy="3276600"/>
          </a:xfrm>
          <a:prstGeom prst="rect">
            <a:avLst/>
          </a:prstGeom>
        </p:spPr>
      </p:pic>
      <p:pic>
        <p:nvPicPr>
          <p:cNvPr id="15362" name="Picture 2">
            <a:extLst>
              <a:ext uri="{FF2B5EF4-FFF2-40B4-BE49-F238E27FC236}">
                <a16:creationId xmlns:a16="http://schemas.microsoft.com/office/drawing/2014/main" id="{8DEFFD7C-E205-D98A-B78C-3F075535733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7716" r="5305"/>
          <a:stretch/>
        </p:blipFill>
        <p:spPr bwMode="auto">
          <a:xfrm>
            <a:off x="-137815" y="4543425"/>
            <a:ext cx="3579019" cy="2314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6792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group of people sitting at a table with food&#10;&#10;Description automatically generated with medium confidence">
            <a:extLst>
              <a:ext uri="{FF2B5EF4-FFF2-40B4-BE49-F238E27FC236}">
                <a16:creationId xmlns:a16="http://schemas.microsoft.com/office/drawing/2014/main" id="{661E2DB0-F0B6-CFF1-E385-EABB6CB91185}"/>
              </a:ext>
            </a:extLst>
          </p:cNvPr>
          <p:cNvPicPr>
            <a:picLocks noChangeAspect="1"/>
          </p:cNvPicPr>
          <p:nvPr/>
        </p:nvPicPr>
        <p:blipFill rotWithShape="1">
          <a:blip r:embed="rId3">
            <a:extLst>
              <a:ext uri="{28A0092B-C50C-407E-A947-70E740481C1C}">
                <a14:useLocalDpi xmlns:a14="http://schemas.microsoft.com/office/drawing/2010/main" val="0"/>
              </a:ext>
            </a:extLst>
          </a:blip>
          <a:srcRect l="4529" t="20296" r="9139"/>
          <a:stretch/>
        </p:blipFill>
        <p:spPr>
          <a:xfrm>
            <a:off x="8148320" y="4044352"/>
            <a:ext cx="4043680" cy="2798513"/>
          </a:xfrm>
          <a:prstGeom prst="rect">
            <a:avLst/>
          </a:prstGeom>
        </p:spPr>
      </p:pic>
      <p:sp>
        <p:nvSpPr>
          <p:cNvPr id="2" name="Title 1">
            <a:extLst>
              <a:ext uri="{FF2B5EF4-FFF2-40B4-BE49-F238E27FC236}">
                <a16:creationId xmlns:a16="http://schemas.microsoft.com/office/drawing/2014/main" id="{B9C83DF0-815D-76C5-B768-6DDF5193ECC4}"/>
              </a:ext>
            </a:extLst>
          </p:cNvPr>
          <p:cNvSpPr>
            <a:spLocks noGrp="1"/>
          </p:cNvSpPr>
          <p:nvPr>
            <p:ph type="title"/>
          </p:nvPr>
        </p:nvSpPr>
        <p:spPr>
          <a:xfrm>
            <a:off x="0" y="-294293"/>
            <a:ext cx="10515600" cy="1325563"/>
          </a:xfrm>
        </p:spPr>
        <p:txBody>
          <a:bodyPr/>
          <a:lstStyle/>
          <a:p>
            <a:r>
              <a:rPr lang="en-US" dirty="0"/>
              <a:t>Acknowledgements</a:t>
            </a:r>
          </a:p>
        </p:txBody>
      </p:sp>
      <p:pic>
        <p:nvPicPr>
          <p:cNvPr id="4" name="Picture 3">
            <a:extLst>
              <a:ext uri="{FF2B5EF4-FFF2-40B4-BE49-F238E27FC236}">
                <a16:creationId xmlns:a16="http://schemas.microsoft.com/office/drawing/2014/main" id="{E3171FE0-BFF2-DF1A-53A1-366596881873}"/>
              </a:ext>
            </a:extLst>
          </p:cNvPr>
          <p:cNvPicPr>
            <a:picLocks noChangeAspect="1"/>
          </p:cNvPicPr>
          <p:nvPr/>
        </p:nvPicPr>
        <p:blipFill rotWithShape="1">
          <a:blip r:embed="rId4"/>
          <a:srcRect l="5040" r="3317" b="11797"/>
          <a:stretch/>
        </p:blipFill>
        <p:spPr>
          <a:xfrm>
            <a:off x="57781" y="4499076"/>
            <a:ext cx="4413248" cy="2385814"/>
          </a:xfrm>
          <a:prstGeom prst="rect">
            <a:avLst/>
          </a:prstGeom>
        </p:spPr>
      </p:pic>
      <p:pic>
        <p:nvPicPr>
          <p:cNvPr id="5" name="Picture 4" descr="A group of people posing for a photo&#10;&#10;Description automatically generated with medium confidence">
            <a:extLst>
              <a:ext uri="{FF2B5EF4-FFF2-40B4-BE49-F238E27FC236}">
                <a16:creationId xmlns:a16="http://schemas.microsoft.com/office/drawing/2014/main" id="{B75F3848-C73F-7290-3702-335FD2AE56F7}"/>
              </a:ext>
            </a:extLst>
          </p:cNvPr>
          <p:cNvPicPr>
            <a:picLocks noChangeAspect="1"/>
          </p:cNvPicPr>
          <p:nvPr/>
        </p:nvPicPr>
        <p:blipFill rotWithShape="1">
          <a:blip r:embed="rId5">
            <a:extLst>
              <a:ext uri="{28A0092B-C50C-407E-A947-70E740481C1C}">
                <a14:useLocalDpi xmlns:a14="http://schemas.microsoft.com/office/drawing/2010/main" val="0"/>
              </a:ext>
            </a:extLst>
          </a:blip>
          <a:srcRect l="19535" t="41481" r="20633"/>
          <a:stretch/>
        </p:blipFill>
        <p:spPr>
          <a:xfrm>
            <a:off x="0" y="657553"/>
            <a:ext cx="5237054" cy="3841524"/>
          </a:xfrm>
          <a:prstGeom prst="rect">
            <a:avLst/>
          </a:prstGeom>
        </p:spPr>
      </p:pic>
      <p:pic>
        <p:nvPicPr>
          <p:cNvPr id="7" name="Picture 6" descr="A person and a child posing for the camera&#10;&#10;Description automatically generated with medium confidence">
            <a:extLst>
              <a:ext uri="{FF2B5EF4-FFF2-40B4-BE49-F238E27FC236}">
                <a16:creationId xmlns:a16="http://schemas.microsoft.com/office/drawing/2014/main" id="{E2C84D42-8FA6-6647-E747-894D539ED474}"/>
              </a:ext>
            </a:extLst>
          </p:cNvPr>
          <p:cNvPicPr>
            <a:picLocks noChangeAspect="1"/>
          </p:cNvPicPr>
          <p:nvPr/>
        </p:nvPicPr>
        <p:blipFill rotWithShape="1">
          <a:blip r:embed="rId6">
            <a:extLst>
              <a:ext uri="{28A0092B-C50C-407E-A947-70E740481C1C}">
                <a14:useLocalDpi xmlns:a14="http://schemas.microsoft.com/office/drawing/2010/main" val="0"/>
              </a:ext>
            </a:extLst>
          </a:blip>
          <a:srcRect t="18333"/>
          <a:stretch/>
        </p:blipFill>
        <p:spPr>
          <a:xfrm>
            <a:off x="4980102" y="2295295"/>
            <a:ext cx="2036229" cy="2217227"/>
          </a:xfrm>
          <a:prstGeom prst="rect">
            <a:avLst/>
          </a:prstGeom>
        </p:spPr>
      </p:pic>
      <p:pic>
        <p:nvPicPr>
          <p:cNvPr id="16388" name="Picture 4">
            <a:extLst>
              <a:ext uri="{FF2B5EF4-FFF2-40B4-BE49-F238E27FC236}">
                <a16:creationId xmlns:a16="http://schemas.microsoft.com/office/drawing/2014/main" id="{00A98CE6-BFEF-6531-D3D5-68828E6017E8}"/>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6073" t="41333" b="7477"/>
          <a:stretch/>
        </p:blipFill>
        <p:spPr bwMode="auto">
          <a:xfrm>
            <a:off x="5206156" y="584196"/>
            <a:ext cx="1841074" cy="1697653"/>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a:extLst>
              <a:ext uri="{FF2B5EF4-FFF2-40B4-BE49-F238E27FC236}">
                <a16:creationId xmlns:a16="http://schemas.microsoft.com/office/drawing/2014/main" id="{B7D614E4-CC45-71A0-4699-45B73339F12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92173" y="4640772"/>
            <a:ext cx="2217228" cy="221722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group of people posing for a photo&#10;&#10;Description automatically generated">
            <a:extLst>
              <a:ext uri="{FF2B5EF4-FFF2-40B4-BE49-F238E27FC236}">
                <a16:creationId xmlns:a16="http://schemas.microsoft.com/office/drawing/2014/main" id="{D3AC380D-5B52-D224-A7AE-98B205F1C19E}"/>
              </a:ext>
            </a:extLst>
          </p:cNvPr>
          <p:cNvPicPr>
            <a:picLocks noChangeAspect="1"/>
          </p:cNvPicPr>
          <p:nvPr/>
        </p:nvPicPr>
        <p:blipFill rotWithShape="1">
          <a:blip r:embed="rId9">
            <a:extLst>
              <a:ext uri="{28A0092B-C50C-407E-A947-70E740481C1C}">
                <a14:useLocalDpi xmlns:a14="http://schemas.microsoft.com/office/drawing/2010/main" val="0"/>
              </a:ext>
            </a:extLst>
          </a:blip>
          <a:srcRect l="10666" t="24608" r="4446"/>
          <a:stretch/>
        </p:blipFill>
        <p:spPr>
          <a:xfrm>
            <a:off x="6883535" y="442943"/>
            <a:ext cx="5332808" cy="3552178"/>
          </a:xfrm>
          <a:prstGeom prst="rect">
            <a:avLst/>
          </a:prstGeom>
        </p:spPr>
      </p:pic>
      <p:pic>
        <p:nvPicPr>
          <p:cNvPr id="13" name="Picture 12" descr="A picture containing indoor, dog, domestic cat&#10;&#10;Description automatically generated">
            <a:extLst>
              <a:ext uri="{FF2B5EF4-FFF2-40B4-BE49-F238E27FC236}">
                <a16:creationId xmlns:a16="http://schemas.microsoft.com/office/drawing/2014/main" id="{0B2EC566-CE56-1032-B0E3-ACB31549FEC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5400000">
            <a:off x="6072497" y="4795623"/>
            <a:ext cx="2372369" cy="1779276"/>
          </a:xfrm>
          <a:prstGeom prst="rect">
            <a:avLst/>
          </a:prstGeom>
        </p:spPr>
      </p:pic>
    </p:spTree>
    <p:extLst>
      <p:ext uri="{BB962C8B-B14F-4D97-AF65-F5344CB8AC3E}">
        <p14:creationId xmlns:p14="http://schemas.microsoft.com/office/powerpoint/2010/main" val="27378940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6C15F-51A0-33B0-5F49-B5267A71FAFC}"/>
              </a:ext>
            </a:extLst>
          </p:cNvPr>
          <p:cNvSpPr>
            <a:spLocks noGrp="1"/>
          </p:cNvSpPr>
          <p:nvPr>
            <p:ph type="title"/>
          </p:nvPr>
        </p:nvSpPr>
        <p:spPr>
          <a:xfrm>
            <a:off x="4472650" y="2309672"/>
            <a:ext cx="3861122" cy="1325563"/>
          </a:xfrm>
        </p:spPr>
        <p:txBody>
          <a:bodyPr>
            <a:normAutofit/>
          </a:bodyPr>
          <a:lstStyle/>
          <a:p>
            <a:r>
              <a:rPr lang="en-US" sz="4800" dirty="0"/>
              <a:t>Questions?</a:t>
            </a:r>
          </a:p>
        </p:txBody>
      </p:sp>
    </p:spTree>
    <p:extLst>
      <p:ext uri="{BB962C8B-B14F-4D97-AF65-F5344CB8AC3E}">
        <p14:creationId xmlns:p14="http://schemas.microsoft.com/office/powerpoint/2010/main" val="23639454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DA7F4-E275-D9E2-E3E6-3248025D6C3D}"/>
              </a:ext>
            </a:extLst>
          </p:cNvPr>
          <p:cNvSpPr>
            <a:spLocks noGrp="1"/>
          </p:cNvSpPr>
          <p:nvPr>
            <p:ph type="title"/>
          </p:nvPr>
        </p:nvSpPr>
        <p:spPr/>
        <p:txBody>
          <a:bodyPr/>
          <a:lstStyle/>
          <a:p>
            <a:r>
              <a:rPr lang="en-US" dirty="0"/>
              <a:t>Bonus slides</a:t>
            </a:r>
          </a:p>
        </p:txBody>
      </p:sp>
      <p:sp>
        <p:nvSpPr>
          <p:cNvPr id="3" name="Content Placeholder 2">
            <a:extLst>
              <a:ext uri="{FF2B5EF4-FFF2-40B4-BE49-F238E27FC236}">
                <a16:creationId xmlns:a16="http://schemas.microsoft.com/office/drawing/2014/main" id="{BC1D9396-A7CB-A390-9483-50083F2DEDB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8710190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82320"/>
          </a:xfrm>
        </p:spPr>
        <p:txBody>
          <a:bodyPr>
            <a:normAutofit/>
          </a:bodyPr>
          <a:lstStyle/>
          <a:p>
            <a:pPr algn="ctr"/>
            <a:r>
              <a:rPr lang="en-US" dirty="0">
                <a:latin typeface="Franklin Gothic Book" panose="020B0503020102020204" pitchFamily="34" charset="0"/>
              </a:rPr>
              <a:t>Ch. 1 Experimental Design</a:t>
            </a:r>
          </a:p>
        </p:txBody>
      </p:sp>
      <p:graphicFrame>
        <p:nvGraphicFramePr>
          <p:cNvPr id="5" name="Table 4">
            <a:extLst>
              <a:ext uri="{FF2B5EF4-FFF2-40B4-BE49-F238E27FC236}">
                <a16:creationId xmlns:a16="http://schemas.microsoft.com/office/drawing/2014/main" id="{19A190E7-160B-BBD4-ECF9-AE4B24027A60}"/>
              </a:ext>
            </a:extLst>
          </p:cNvPr>
          <p:cNvGraphicFramePr>
            <a:graphicFrameLocks noGrp="1"/>
          </p:cNvGraphicFramePr>
          <p:nvPr>
            <p:extLst>
              <p:ext uri="{D42A27DB-BD31-4B8C-83A1-F6EECF244321}">
                <p14:modId xmlns:p14="http://schemas.microsoft.com/office/powerpoint/2010/main" val="3634175342"/>
              </p:ext>
            </p:extLst>
          </p:nvPr>
        </p:nvGraphicFramePr>
        <p:xfrm>
          <a:off x="1024128" y="2721134"/>
          <a:ext cx="9826752" cy="1706880"/>
        </p:xfrm>
        <a:graphic>
          <a:graphicData uri="http://schemas.openxmlformats.org/drawingml/2006/table">
            <a:tbl>
              <a:tblPr firstRow="1" bandRow="1">
                <a:tableStyleId>{5C22544A-7EE6-4342-B048-85BDC9FD1C3A}</a:tableStyleId>
              </a:tblPr>
              <a:tblGrid>
                <a:gridCol w="1497196">
                  <a:extLst>
                    <a:ext uri="{9D8B030D-6E8A-4147-A177-3AD203B41FA5}">
                      <a16:colId xmlns:a16="http://schemas.microsoft.com/office/drawing/2014/main" val="2891970426"/>
                    </a:ext>
                  </a:extLst>
                </a:gridCol>
                <a:gridCol w="193748">
                  <a:extLst>
                    <a:ext uri="{9D8B030D-6E8A-4147-A177-3AD203B41FA5}">
                      <a16:colId xmlns:a16="http://schemas.microsoft.com/office/drawing/2014/main" val="4272224226"/>
                    </a:ext>
                  </a:extLst>
                </a:gridCol>
                <a:gridCol w="1502395">
                  <a:extLst>
                    <a:ext uri="{9D8B030D-6E8A-4147-A177-3AD203B41FA5}">
                      <a16:colId xmlns:a16="http://schemas.microsoft.com/office/drawing/2014/main" val="3980436734"/>
                    </a:ext>
                  </a:extLst>
                </a:gridCol>
                <a:gridCol w="1871495">
                  <a:extLst>
                    <a:ext uri="{9D8B030D-6E8A-4147-A177-3AD203B41FA5}">
                      <a16:colId xmlns:a16="http://schemas.microsoft.com/office/drawing/2014/main" val="3698956968"/>
                    </a:ext>
                  </a:extLst>
                </a:gridCol>
                <a:gridCol w="1777922">
                  <a:extLst>
                    <a:ext uri="{9D8B030D-6E8A-4147-A177-3AD203B41FA5}">
                      <a16:colId xmlns:a16="http://schemas.microsoft.com/office/drawing/2014/main" val="3613394987"/>
                    </a:ext>
                  </a:extLst>
                </a:gridCol>
                <a:gridCol w="1700982">
                  <a:extLst>
                    <a:ext uri="{9D8B030D-6E8A-4147-A177-3AD203B41FA5}">
                      <a16:colId xmlns:a16="http://schemas.microsoft.com/office/drawing/2014/main" val="1286947454"/>
                    </a:ext>
                  </a:extLst>
                </a:gridCol>
                <a:gridCol w="1283014">
                  <a:extLst>
                    <a:ext uri="{9D8B030D-6E8A-4147-A177-3AD203B41FA5}">
                      <a16:colId xmlns:a16="http://schemas.microsoft.com/office/drawing/2014/main" val="2938943849"/>
                    </a:ext>
                  </a:extLst>
                </a:gridCol>
              </a:tblGrid>
              <a:tr h="0">
                <a:tc>
                  <a:txBody>
                    <a:bodyPr/>
                    <a:lstStyle/>
                    <a:p>
                      <a:pPr marL="0" marR="0">
                        <a:spcBef>
                          <a:spcPts val="0"/>
                        </a:spcBef>
                        <a:spcAft>
                          <a:spcPts val="0"/>
                        </a:spcAft>
                      </a:pPr>
                      <a:r>
                        <a:rPr lang="en-US" sz="1400" dirty="0">
                          <a:effectLst/>
                        </a:rPr>
                        <a:t>Experiment</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gridSpan="2">
                  <a:txBody>
                    <a:bodyPr/>
                    <a:lstStyle/>
                    <a:p>
                      <a:pPr marL="0" marR="0">
                        <a:spcBef>
                          <a:spcPts val="0"/>
                        </a:spcBef>
                        <a:spcAft>
                          <a:spcPts val="0"/>
                        </a:spcAft>
                      </a:pPr>
                      <a:r>
                        <a:rPr lang="en-US" sz="1400">
                          <a:effectLst/>
                        </a:rPr>
                        <a:t>Fertilization Date</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a:txBody>
                    <a:bodyPr/>
                    <a:lstStyle/>
                    <a:p>
                      <a:pPr marL="0" marR="0">
                        <a:spcBef>
                          <a:spcPts val="0"/>
                        </a:spcBef>
                        <a:spcAft>
                          <a:spcPts val="0"/>
                        </a:spcAft>
                      </a:pPr>
                      <a:r>
                        <a:rPr lang="en-US" sz="1400">
                          <a:effectLst/>
                        </a:rPr>
                        <a:t>P</a:t>
                      </a:r>
                      <a:r>
                        <a:rPr lang="en-US" sz="1400" baseline="-25000">
                          <a:effectLst/>
                        </a:rPr>
                        <a:t>CO2</a:t>
                      </a:r>
                      <a:r>
                        <a:rPr lang="en-US" sz="1400">
                          <a:effectLst/>
                        </a:rPr>
                        <a:t> (μatm)</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Temperature (°C)</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P</a:t>
                      </a:r>
                      <a:r>
                        <a:rPr lang="en-US" sz="1400" baseline="-25000">
                          <a:effectLst/>
                        </a:rPr>
                        <a:t>O2</a:t>
                      </a:r>
                      <a:endParaRPr lang="en-US" sz="1400">
                        <a:effectLst/>
                      </a:endParaRPr>
                    </a:p>
                    <a:p>
                      <a:pPr marL="0" marR="0">
                        <a:spcBef>
                          <a:spcPts val="0"/>
                        </a:spcBef>
                        <a:spcAft>
                          <a:spcPts val="0"/>
                        </a:spcAft>
                      </a:pPr>
                      <a:r>
                        <a:rPr lang="en-US" sz="1400">
                          <a:effectLst/>
                        </a:rPr>
                        <a:t>(kPa)</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Stage</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28125600"/>
                  </a:ext>
                </a:extLst>
              </a:tr>
              <a:tr h="0">
                <a:tc gridSpan="2">
                  <a:txBody>
                    <a:bodyPr/>
                    <a:lstStyle/>
                    <a:p>
                      <a:pPr marL="0" marR="0">
                        <a:spcBef>
                          <a:spcPts val="0"/>
                        </a:spcBef>
                        <a:spcAft>
                          <a:spcPts val="0"/>
                        </a:spcAft>
                      </a:pPr>
                      <a:r>
                        <a:rPr lang="en-US" sz="1400">
                          <a:effectLst/>
                        </a:rPr>
                        <a:t>1</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a:txBody>
                    <a:bodyPr/>
                    <a:lstStyle/>
                    <a:p>
                      <a:pPr marL="0" marR="0">
                        <a:spcBef>
                          <a:spcPts val="0"/>
                        </a:spcBef>
                        <a:spcAft>
                          <a:spcPts val="0"/>
                        </a:spcAft>
                      </a:pPr>
                      <a:r>
                        <a:rPr lang="en-US" sz="1400" dirty="0">
                          <a:effectLst/>
                        </a:rPr>
                        <a:t>4/22/2016</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400, 2200</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17, 24</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21-23</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E, L</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42346868"/>
                  </a:ext>
                </a:extLst>
              </a:tr>
              <a:tr h="0">
                <a:tc gridSpan="2">
                  <a:txBody>
                    <a:bodyPr/>
                    <a:lstStyle/>
                    <a:p>
                      <a:pPr marL="0" marR="0">
                        <a:spcBef>
                          <a:spcPts val="0"/>
                        </a:spcBef>
                        <a:spcAft>
                          <a:spcPts val="0"/>
                        </a:spcAft>
                      </a:pPr>
                      <a:r>
                        <a:rPr lang="en-US" sz="1400">
                          <a:effectLst/>
                        </a:rPr>
                        <a:t>2</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a:txBody>
                    <a:bodyPr/>
                    <a:lstStyle/>
                    <a:p>
                      <a:pPr marL="0" marR="0">
                        <a:spcBef>
                          <a:spcPts val="0"/>
                        </a:spcBef>
                        <a:spcAft>
                          <a:spcPts val="0"/>
                        </a:spcAft>
                      </a:pPr>
                      <a:r>
                        <a:rPr lang="en-US" sz="1400">
                          <a:effectLst/>
                        </a:rPr>
                        <a:t>5/3/2016</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rPr>
                        <a:t>400, 2200, 4200</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rPr>
                        <a:t>17, 20, 24</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21-23</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L</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028027459"/>
                  </a:ext>
                </a:extLst>
              </a:tr>
              <a:tr h="0">
                <a:tc gridSpan="2">
                  <a:txBody>
                    <a:bodyPr/>
                    <a:lstStyle/>
                    <a:p>
                      <a:pPr marL="0" marR="0">
                        <a:spcBef>
                          <a:spcPts val="0"/>
                        </a:spcBef>
                        <a:spcAft>
                          <a:spcPts val="0"/>
                        </a:spcAft>
                      </a:pPr>
                      <a:r>
                        <a:rPr lang="en-US" sz="1400">
                          <a:effectLst/>
                        </a:rPr>
                        <a:t>3</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a:txBody>
                    <a:bodyPr/>
                    <a:lstStyle/>
                    <a:p>
                      <a:pPr marL="0" marR="0">
                        <a:spcBef>
                          <a:spcPts val="0"/>
                        </a:spcBef>
                        <a:spcAft>
                          <a:spcPts val="0"/>
                        </a:spcAft>
                      </a:pPr>
                      <a:r>
                        <a:rPr lang="en-US" sz="1400">
                          <a:effectLst/>
                        </a:rPr>
                        <a:t>5/19/2016</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400, 2200, 4200</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17, 20, 24</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rPr>
                        <a:t>21-23</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E, L</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007157620"/>
                  </a:ext>
                </a:extLst>
              </a:tr>
              <a:tr h="0">
                <a:tc gridSpan="2">
                  <a:txBody>
                    <a:bodyPr/>
                    <a:lstStyle/>
                    <a:p>
                      <a:pPr marL="0" marR="0">
                        <a:spcBef>
                          <a:spcPts val="0"/>
                        </a:spcBef>
                        <a:spcAft>
                          <a:spcPts val="0"/>
                        </a:spcAft>
                      </a:pPr>
                      <a:r>
                        <a:rPr lang="en-US" sz="1400">
                          <a:effectLst/>
                        </a:rPr>
                        <a:t>4</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a:txBody>
                    <a:bodyPr/>
                    <a:lstStyle/>
                    <a:p>
                      <a:pPr marL="0" marR="0">
                        <a:spcBef>
                          <a:spcPts val="0"/>
                        </a:spcBef>
                        <a:spcAft>
                          <a:spcPts val="0"/>
                        </a:spcAft>
                      </a:pPr>
                      <a:r>
                        <a:rPr lang="en-US" sz="1400">
                          <a:effectLst/>
                        </a:rPr>
                        <a:t>5/26/2017</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400, 2200, 4200</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24, 28</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rPr>
                        <a:t>21-23</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rPr>
                        <a:t>E, L</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014200517"/>
                  </a:ext>
                </a:extLst>
              </a:tr>
              <a:tr h="0">
                <a:tc gridSpan="2">
                  <a:txBody>
                    <a:bodyPr/>
                    <a:lstStyle/>
                    <a:p>
                      <a:pPr marL="0" marR="0">
                        <a:spcBef>
                          <a:spcPts val="0"/>
                        </a:spcBef>
                        <a:spcAft>
                          <a:spcPts val="0"/>
                        </a:spcAft>
                      </a:pPr>
                      <a:r>
                        <a:rPr lang="en-US" sz="1400">
                          <a:effectLst/>
                        </a:rPr>
                        <a:t>5</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a:txBody>
                    <a:bodyPr/>
                    <a:lstStyle/>
                    <a:p>
                      <a:pPr marL="0" marR="0">
                        <a:spcBef>
                          <a:spcPts val="0"/>
                        </a:spcBef>
                        <a:spcAft>
                          <a:spcPts val="0"/>
                        </a:spcAft>
                      </a:pPr>
                      <a:r>
                        <a:rPr lang="en-US" sz="1400">
                          <a:effectLst/>
                        </a:rPr>
                        <a:t>5/9/2017</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400, 2200, 4200</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24</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7.5, 12.0, 23.0</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rPr>
                        <a:t>E, L*</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98232278"/>
                  </a:ext>
                </a:extLst>
              </a:tr>
              <a:tr h="0">
                <a:tc gridSpan="2">
                  <a:txBody>
                    <a:bodyPr/>
                    <a:lstStyle/>
                    <a:p>
                      <a:pPr marL="0" marR="0">
                        <a:spcBef>
                          <a:spcPts val="0"/>
                        </a:spcBef>
                        <a:spcAft>
                          <a:spcPts val="0"/>
                        </a:spcAft>
                      </a:pPr>
                      <a:r>
                        <a:rPr lang="en-US" sz="1400">
                          <a:effectLst/>
                        </a:rPr>
                        <a:t>6</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a:txBody>
                    <a:bodyPr/>
                    <a:lstStyle/>
                    <a:p>
                      <a:pPr marL="0" marR="0">
                        <a:spcBef>
                          <a:spcPts val="0"/>
                        </a:spcBef>
                        <a:spcAft>
                          <a:spcPts val="0"/>
                        </a:spcAft>
                      </a:pPr>
                      <a:r>
                        <a:rPr lang="en-US" sz="1400">
                          <a:effectLst/>
                        </a:rPr>
                        <a:t>6/9/2017</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400, 2200, 4200</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24</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rPr>
                        <a:t>9.0, 12.0, 23.0</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rPr>
                        <a:t>E, L</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258794587"/>
                  </a:ext>
                </a:extLst>
              </a:tr>
            </a:tbl>
          </a:graphicData>
        </a:graphic>
      </p:graphicFrame>
      <p:sp>
        <p:nvSpPr>
          <p:cNvPr id="7" name="TextBox 6">
            <a:extLst>
              <a:ext uri="{FF2B5EF4-FFF2-40B4-BE49-F238E27FC236}">
                <a16:creationId xmlns:a16="http://schemas.microsoft.com/office/drawing/2014/main" id="{0270AC90-31AC-DEAB-F61B-68254FE1218B}"/>
              </a:ext>
            </a:extLst>
          </p:cNvPr>
          <p:cNvSpPr txBox="1"/>
          <p:nvPr/>
        </p:nvSpPr>
        <p:spPr>
          <a:xfrm>
            <a:off x="1024128" y="4685997"/>
            <a:ext cx="9546336" cy="709233"/>
          </a:xfrm>
          <a:prstGeom prst="rect">
            <a:avLst/>
          </a:prstGeom>
          <a:noFill/>
        </p:spPr>
        <p:txBody>
          <a:bodyPr wrap="square">
            <a:spAutoFit/>
          </a:bodyPr>
          <a:lstStyle/>
          <a:p>
            <a:pPr marL="0" marR="0">
              <a:lnSpc>
                <a:spcPct val="115000"/>
              </a:lnSpc>
              <a:spcBef>
                <a:spcPts val="0"/>
              </a:spcBef>
              <a:spcAft>
                <a:spcPts val="0"/>
              </a:spcAft>
            </a:pPr>
            <a:r>
              <a:rPr lang="en-US" sz="1800" dirty="0">
                <a:effectLst/>
                <a:latin typeface="+mj-lt"/>
                <a:ea typeface="Times New Roman" panose="02020603050405020304" pitchFamily="18" charset="0"/>
                <a:cs typeface="Times New Roman" panose="02020603050405020304" pitchFamily="18" charset="0"/>
              </a:rPr>
              <a:t> *In Experiment 5, respirometry was only done on larvae from the 23.0 and 12.0 kPa </a:t>
            </a:r>
            <a:r>
              <a:rPr lang="en-US" sz="1800" i="1" dirty="0">
                <a:effectLst/>
                <a:latin typeface="+mj-lt"/>
                <a:ea typeface="Times New Roman" panose="02020603050405020304" pitchFamily="18" charset="0"/>
                <a:cs typeface="Times New Roman" panose="02020603050405020304" pitchFamily="18" charset="0"/>
              </a:rPr>
              <a:t>P</a:t>
            </a:r>
            <a:r>
              <a:rPr lang="en-US" sz="1800" baseline="-25000" dirty="0">
                <a:effectLst/>
                <a:latin typeface="+mj-lt"/>
                <a:ea typeface="Times New Roman" panose="02020603050405020304" pitchFamily="18" charset="0"/>
                <a:cs typeface="Times New Roman" panose="02020603050405020304" pitchFamily="18" charset="0"/>
              </a:rPr>
              <a:t>O2</a:t>
            </a:r>
            <a:r>
              <a:rPr lang="en-US" sz="1800" dirty="0">
                <a:effectLst/>
                <a:latin typeface="+mj-lt"/>
                <a:ea typeface="Times New Roman" panose="02020603050405020304" pitchFamily="18" charset="0"/>
                <a:cs typeface="Times New Roman" panose="02020603050405020304" pitchFamily="18" charset="0"/>
              </a:rPr>
              <a:t> treatments due to low hypoxic hatch survival. </a:t>
            </a:r>
            <a:endParaRPr lang="en-US" sz="16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1189671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82320"/>
          </a:xfrm>
        </p:spPr>
        <p:txBody>
          <a:bodyPr>
            <a:normAutofit/>
          </a:bodyPr>
          <a:lstStyle/>
          <a:p>
            <a:pPr algn="ctr"/>
            <a:r>
              <a:rPr lang="en-US" dirty="0">
                <a:latin typeface="Franklin Gothic Book" panose="020B0503020102020204" pitchFamily="34" charset="0"/>
              </a:rPr>
              <a:t>Ch. 3 Experimental Design</a:t>
            </a:r>
          </a:p>
        </p:txBody>
      </p:sp>
      <p:pic>
        <p:nvPicPr>
          <p:cNvPr id="3074" name="Picture 2" descr="Graphical user interface&#10;&#10;Description automatically generated">
            <a:extLst>
              <a:ext uri="{FF2B5EF4-FFF2-40B4-BE49-F238E27FC236}">
                <a16:creationId xmlns:a16="http://schemas.microsoft.com/office/drawing/2014/main" id="{0838EFA9-8108-401F-BF92-19F8F2E88B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104" y="782320"/>
            <a:ext cx="11539708" cy="5862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7928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ong Island Sound's Ecosystem Engineers – FishersIsland.net">
            <a:extLst>
              <a:ext uri="{FF2B5EF4-FFF2-40B4-BE49-F238E27FC236}">
                <a16:creationId xmlns:a16="http://schemas.microsoft.com/office/drawing/2014/main" id="{B6DE5867-6A2D-4566-9C28-C0702993ED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43712"/>
            <a:ext cx="12192001" cy="761129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6ED3FFC-0652-406B-B773-929A09369072}"/>
              </a:ext>
            </a:extLst>
          </p:cNvPr>
          <p:cNvSpPr>
            <a:spLocks noGrp="1"/>
          </p:cNvSpPr>
          <p:nvPr>
            <p:ph idx="1"/>
          </p:nvPr>
        </p:nvSpPr>
        <p:spPr>
          <a:xfrm>
            <a:off x="0" y="-743712"/>
            <a:ext cx="12192000" cy="7601712"/>
          </a:xfrm>
          <a:gradFill flip="none" rotWithShape="1">
            <a:gsLst>
              <a:gs pos="0">
                <a:schemeClr val="bg1">
                  <a:alpha val="34000"/>
                </a:schemeClr>
              </a:gs>
              <a:gs pos="74000">
                <a:schemeClr val="bg1">
                  <a:alpha val="0"/>
                </a:schemeClr>
              </a:gs>
            </a:gsLst>
            <a:path path="circle">
              <a:fillToRect l="50000" t="50000" r="50000" b="50000"/>
            </a:path>
            <a:tileRect/>
          </a:gradFill>
        </p:spPr>
        <p:txBody>
          <a:bodyPr>
            <a:normAutofit/>
          </a:bodyPr>
          <a:lstStyle/>
          <a:p>
            <a:pPr marL="0" indent="0" algn="ctr">
              <a:buNone/>
            </a:pPr>
            <a:endParaRPr lang="en-US" sz="3200" dirty="0"/>
          </a:p>
          <a:p>
            <a:pPr marL="0" indent="0" algn="ctr">
              <a:buNone/>
            </a:pPr>
            <a:endParaRPr lang="en-US" sz="3200" dirty="0"/>
          </a:p>
          <a:p>
            <a:pPr marL="0" indent="0" algn="ctr">
              <a:buNone/>
            </a:pPr>
            <a:endParaRPr lang="en-US" sz="3200" dirty="0"/>
          </a:p>
          <a:p>
            <a:pPr marL="0" indent="0" algn="ctr">
              <a:buNone/>
            </a:pPr>
            <a:r>
              <a:rPr lang="en-US" sz="3200" dirty="0"/>
              <a:t>Early life stages least mobile</a:t>
            </a:r>
          </a:p>
          <a:p>
            <a:pPr marL="0" indent="0" algn="ctr">
              <a:buNone/>
            </a:pPr>
            <a:endParaRPr lang="en-US" sz="3200" dirty="0"/>
          </a:p>
          <a:p>
            <a:pPr marL="0" indent="0" algn="ctr">
              <a:buNone/>
            </a:pPr>
            <a:r>
              <a:rPr lang="en-US" sz="3200" dirty="0"/>
              <a:t>Nursery habitats experience great fluctuations </a:t>
            </a:r>
          </a:p>
          <a:p>
            <a:pPr marL="0" indent="0" algn="ctr">
              <a:buNone/>
            </a:pPr>
            <a:endParaRPr lang="en-US" sz="3200" dirty="0"/>
          </a:p>
          <a:p>
            <a:pPr marL="0" indent="0" algn="ctr">
              <a:buNone/>
            </a:pPr>
            <a:r>
              <a:rPr lang="en-US" sz="3200" b="1" dirty="0"/>
              <a:t>How does early life exposure to multiple stressors affect Atlantic silversides?</a:t>
            </a:r>
          </a:p>
        </p:txBody>
      </p:sp>
      <p:sp>
        <p:nvSpPr>
          <p:cNvPr id="4" name="TextBox 3">
            <a:extLst>
              <a:ext uri="{FF2B5EF4-FFF2-40B4-BE49-F238E27FC236}">
                <a16:creationId xmlns:a16="http://schemas.microsoft.com/office/drawing/2014/main" id="{9ED30957-EC0A-43F5-BB70-FDDCECF286B9}"/>
              </a:ext>
            </a:extLst>
          </p:cNvPr>
          <p:cNvSpPr txBox="1"/>
          <p:nvPr/>
        </p:nvSpPr>
        <p:spPr>
          <a:xfrm>
            <a:off x="0" y="6525244"/>
            <a:ext cx="5230368" cy="338554"/>
          </a:xfrm>
          <a:prstGeom prst="rect">
            <a:avLst/>
          </a:prstGeom>
          <a:noFill/>
        </p:spPr>
        <p:txBody>
          <a:bodyPr wrap="square" rtlCol="0">
            <a:spAutoFit/>
          </a:bodyPr>
          <a:lstStyle/>
          <a:p>
            <a:r>
              <a:rPr lang="en-US" sz="1600" i="1" dirty="0"/>
              <a:t>Photo: Brian </a:t>
            </a:r>
            <a:r>
              <a:rPr lang="en-US" sz="1600" i="1" dirty="0" err="1"/>
              <a:t>Leuchtenburg</a:t>
            </a:r>
            <a:r>
              <a:rPr lang="en-US" sz="1600" i="1" dirty="0"/>
              <a:t>, FishersIsland.net</a:t>
            </a:r>
          </a:p>
        </p:txBody>
      </p:sp>
    </p:spTree>
    <p:extLst>
      <p:ext uri="{BB962C8B-B14F-4D97-AF65-F5344CB8AC3E}">
        <p14:creationId xmlns:p14="http://schemas.microsoft.com/office/powerpoint/2010/main" val="36049333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B1791-0E6C-F25D-B8FA-A42CB7FD2420}"/>
              </a:ext>
            </a:extLst>
          </p:cNvPr>
          <p:cNvSpPr>
            <a:spLocks noGrp="1"/>
          </p:cNvSpPr>
          <p:nvPr>
            <p:ph type="title"/>
          </p:nvPr>
        </p:nvSpPr>
        <p:spPr/>
        <p:txBody>
          <a:bodyPr/>
          <a:lstStyle/>
          <a:p>
            <a:r>
              <a:rPr lang="en-US" dirty="0"/>
              <a:t>Interacting effects</a:t>
            </a:r>
          </a:p>
        </p:txBody>
      </p:sp>
      <p:graphicFrame>
        <p:nvGraphicFramePr>
          <p:cNvPr id="5" name="Chart 4">
            <a:extLst>
              <a:ext uri="{FF2B5EF4-FFF2-40B4-BE49-F238E27FC236}">
                <a16:creationId xmlns:a16="http://schemas.microsoft.com/office/drawing/2014/main" id="{3117247B-F8A8-7A28-5DEC-5B24E60013E6}"/>
              </a:ext>
            </a:extLst>
          </p:cNvPr>
          <p:cNvGraphicFramePr>
            <a:graphicFrameLocks/>
          </p:cNvGraphicFramePr>
          <p:nvPr>
            <p:extLst>
              <p:ext uri="{D42A27DB-BD31-4B8C-83A1-F6EECF244321}">
                <p14:modId xmlns:p14="http://schemas.microsoft.com/office/powerpoint/2010/main" val="1912473701"/>
              </p:ext>
            </p:extLst>
          </p:nvPr>
        </p:nvGraphicFramePr>
        <p:xfrm>
          <a:off x="833120" y="1825625"/>
          <a:ext cx="5064760" cy="435133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5D76CECC-E064-A3AF-1A66-6E3C5D4DC170}"/>
              </a:ext>
            </a:extLst>
          </p:cNvPr>
          <p:cNvGraphicFramePr>
            <a:graphicFrameLocks/>
          </p:cNvGraphicFramePr>
          <p:nvPr>
            <p:extLst>
              <p:ext uri="{D42A27DB-BD31-4B8C-83A1-F6EECF244321}">
                <p14:modId xmlns:p14="http://schemas.microsoft.com/office/powerpoint/2010/main" val="1063257919"/>
              </p:ext>
            </p:extLst>
          </p:nvPr>
        </p:nvGraphicFramePr>
        <p:xfrm>
          <a:off x="6289040" y="1825626"/>
          <a:ext cx="5064760" cy="4351337"/>
        </p:xfrm>
        <a:graphic>
          <a:graphicData uri="http://schemas.openxmlformats.org/drawingml/2006/chart">
            <c:chart xmlns:c="http://schemas.openxmlformats.org/drawingml/2006/chart" xmlns:r="http://schemas.openxmlformats.org/officeDocument/2006/relationships" r:id="rId3"/>
          </a:graphicData>
        </a:graphic>
      </p:graphicFrame>
      <p:sp>
        <p:nvSpPr>
          <p:cNvPr id="7" name="Left Bracket 6">
            <a:extLst>
              <a:ext uri="{FF2B5EF4-FFF2-40B4-BE49-F238E27FC236}">
                <a16:creationId xmlns:a16="http://schemas.microsoft.com/office/drawing/2014/main" id="{477C477F-4AED-2DD2-B4F1-59101882697E}"/>
              </a:ext>
            </a:extLst>
          </p:cNvPr>
          <p:cNvSpPr/>
          <p:nvPr/>
        </p:nvSpPr>
        <p:spPr>
          <a:xfrm>
            <a:off x="272034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ket 10">
            <a:extLst>
              <a:ext uri="{FF2B5EF4-FFF2-40B4-BE49-F238E27FC236}">
                <a16:creationId xmlns:a16="http://schemas.microsoft.com/office/drawing/2014/main" id="{44CBC83D-4D2A-DA7D-036F-F858447D36D8}"/>
              </a:ext>
            </a:extLst>
          </p:cNvPr>
          <p:cNvSpPr/>
          <p:nvPr/>
        </p:nvSpPr>
        <p:spPr>
          <a:xfrm>
            <a:off x="374904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DE5F7724-9D6F-0B63-B37B-78AD1848151A}"/>
              </a:ext>
            </a:extLst>
          </p:cNvPr>
          <p:cNvSpPr/>
          <p:nvPr/>
        </p:nvSpPr>
        <p:spPr>
          <a:xfrm>
            <a:off x="476885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Left Bracket 12">
            <a:extLst>
              <a:ext uri="{FF2B5EF4-FFF2-40B4-BE49-F238E27FC236}">
                <a16:creationId xmlns:a16="http://schemas.microsoft.com/office/drawing/2014/main" id="{29C1B7BD-B8DE-49B1-D8EC-ECDCC686FCD1}"/>
              </a:ext>
            </a:extLst>
          </p:cNvPr>
          <p:cNvSpPr/>
          <p:nvPr/>
        </p:nvSpPr>
        <p:spPr>
          <a:xfrm>
            <a:off x="4768850" y="3970180"/>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Left Bracket 13">
            <a:extLst>
              <a:ext uri="{FF2B5EF4-FFF2-40B4-BE49-F238E27FC236}">
                <a16:creationId xmlns:a16="http://schemas.microsoft.com/office/drawing/2014/main" id="{A9498DDB-3E67-81BF-3AEB-ACF173EB13AA}"/>
              </a:ext>
            </a:extLst>
          </p:cNvPr>
          <p:cNvSpPr/>
          <p:nvPr/>
        </p:nvSpPr>
        <p:spPr>
          <a:xfrm>
            <a:off x="818261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Left Bracket 14">
            <a:extLst>
              <a:ext uri="{FF2B5EF4-FFF2-40B4-BE49-F238E27FC236}">
                <a16:creationId xmlns:a16="http://schemas.microsoft.com/office/drawing/2014/main" id="{C953226F-3595-ABA9-19BE-CC1BF502B729}"/>
              </a:ext>
            </a:extLst>
          </p:cNvPr>
          <p:cNvSpPr/>
          <p:nvPr/>
        </p:nvSpPr>
        <p:spPr>
          <a:xfrm>
            <a:off x="919607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Left Bracket 15">
            <a:extLst>
              <a:ext uri="{FF2B5EF4-FFF2-40B4-BE49-F238E27FC236}">
                <a16:creationId xmlns:a16="http://schemas.microsoft.com/office/drawing/2014/main" id="{90E4E743-BAA3-6998-D683-DD79B1D6F8CA}"/>
              </a:ext>
            </a:extLst>
          </p:cNvPr>
          <p:cNvSpPr/>
          <p:nvPr/>
        </p:nvSpPr>
        <p:spPr>
          <a:xfrm>
            <a:off x="10226675"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Left Bracket 16">
            <a:extLst>
              <a:ext uri="{FF2B5EF4-FFF2-40B4-BE49-F238E27FC236}">
                <a16:creationId xmlns:a16="http://schemas.microsoft.com/office/drawing/2014/main" id="{65967DD4-42EB-425A-BC2A-298639916C11}"/>
              </a:ext>
            </a:extLst>
          </p:cNvPr>
          <p:cNvSpPr/>
          <p:nvPr/>
        </p:nvSpPr>
        <p:spPr>
          <a:xfrm>
            <a:off x="10226675" y="3970180"/>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CEF85BBB-6759-9CD1-E71E-8174D331BF53}"/>
              </a:ext>
            </a:extLst>
          </p:cNvPr>
          <p:cNvSpPr txBox="1"/>
          <p:nvPr/>
        </p:nvSpPr>
        <p:spPr>
          <a:xfrm>
            <a:off x="1680210" y="5505232"/>
            <a:ext cx="4061460" cy="646331"/>
          </a:xfrm>
          <a:prstGeom prst="rect">
            <a:avLst/>
          </a:prstGeom>
          <a:solidFill>
            <a:schemeClr val="tx2">
              <a:lumMod val="10000"/>
            </a:schemeClr>
          </a:solidFill>
        </p:spPr>
        <p:txBody>
          <a:bodyPr wrap="square" rtlCol="0">
            <a:spAutoFit/>
          </a:bodyPr>
          <a:lstStyle/>
          <a:p>
            <a:r>
              <a:rPr lang="en-US" dirty="0"/>
              <a:t>Control	       S1		 S2	      S1 + S2</a:t>
            </a:r>
          </a:p>
          <a:p>
            <a:endParaRPr lang="en-US" dirty="0"/>
          </a:p>
        </p:txBody>
      </p:sp>
      <p:sp>
        <p:nvSpPr>
          <p:cNvPr id="19" name="TextBox 18">
            <a:extLst>
              <a:ext uri="{FF2B5EF4-FFF2-40B4-BE49-F238E27FC236}">
                <a16:creationId xmlns:a16="http://schemas.microsoft.com/office/drawing/2014/main" id="{3FCD2194-051D-E48D-89A8-9436F8E65C70}"/>
              </a:ext>
            </a:extLst>
          </p:cNvPr>
          <p:cNvSpPr txBox="1"/>
          <p:nvPr/>
        </p:nvSpPr>
        <p:spPr>
          <a:xfrm>
            <a:off x="7146925" y="5505232"/>
            <a:ext cx="4061460" cy="646331"/>
          </a:xfrm>
          <a:prstGeom prst="rect">
            <a:avLst/>
          </a:prstGeom>
          <a:solidFill>
            <a:schemeClr val="tx2">
              <a:lumMod val="10000"/>
            </a:schemeClr>
          </a:solidFill>
        </p:spPr>
        <p:txBody>
          <a:bodyPr wrap="square" rtlCol="0">
            <a:spAutoFit/>
          </a:bodyPr>
          <a:lstStyle/>
          <a:p>
            <a:r>
              <a:rPr lang="en-US" dirty="0"/>
              <a:t>Control	       S1		 S2	      S1 + S2</a:t>
            </a:r>
          </a:p>
          <a:p>
            <a:endParaRPr lang="en-US" dirty="0"/>
          </a:p>
        </p:txBody>
      </p:sp>
    </p:spTree>
    <p:extLst>
      <p:ext uri="{BB962C8B-B14F-4D97-AF65-F5344CB8AC3E}">
        <p14:creationId xmlns:p14="http://schemas.microsoft.com/office/powerpoint/2010/main" val="972889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B1791-0E6C-F25D-B8FA-A42CB7FD2420}"/>
              </a:ext>
            </a:extLst>
          </p:cNvPr>
          <p:cNvSpPr>
            <a:spLocks noGrp="1"/>
          </p:cNvSpPr>
          <p:nvPr>
            <p:ph type="title"/>
          </p:nvPr>
        </p:nvSpPr>
        <p:spPr/>
        <p:txBody>
          <a:bodyPr/>
          <a:lstStyle/>
          <a:p>
            <a:r>
              <a:rPr lang="en-US" dirty="0"/>
              <a:t>Interacting effects</a:t>
            </a:r>
          </a:p>
        </p:txBody>
      </p:sp>
      <p:graphicFrame>
        <p:nvGraphicFramePr>
          <p:cNvPr id="5" name="Chart 4">
            <a:extLst>
              <a:ext uri="{FF2B5EF4-FFF2-40B4-BE49-F238E27FC236}">
                <a16:creationId xmlns:a16="http://schemas.microsoft.com/office/drawing/2014/main" id="{3117247B-F8A8-7A28-5DEC-5B24E60013E6}"/>
              </a:ext>
            </a:extLst>
          </p:cNvPr>
          <p:cNvGraphicFramePr>
            <a:graphicFrameLocks/>
          </p:cNvGraphicFramePr>
          <p:nvPr/>
        </p:nvGraphicFramePr>
        <p:xfrm>
          <a:off x="833120" y="1825625"/>
          <a:ext cx="5064760" cy="4351338"/>
        </p:xfrm>
        <a:graphic>
          <a:graphicData uri="http://schemas.openxmlformats.org/drawingml/2006/chart">
            <c:chart xmlns:c="http://schemas.openxmlformats.org/drawingml/2006/chart" xmlns:r="http://schemas.openxmlformats.org/officeDocument/2006/relationships" r:id="rId3"/>
          </a:graphicData>
        </a:graphic>
      </p:graphicFrame>
      <p:sp>
        <p:nvSpPr>
          <p:cNvPr id="7" name="Left Bracket 6">
            <a:extLst>
              <a:ext uri="{FF2B5EF4-FFF2-40B4-BE49-F238E27FC236}">
                <a16:creationId xmlns:a16="http://schemas.microsoft.com/office/drawing/2014/main" id="{477C477F-4AED-2DD2-B4F1-59101882697E}"/>
              </a:ext>
            </a:extLst>
          </p:cNvPr>
          <p:cNvSpPr/>
          <p:nvPr/>
        </p:nvSpPr>
        <p:spPr>
          <a:xfrm>
            <a:off x="272034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ket 10">
            <a:extLst>
              <a:ext uri="{FF2B5EF4-FFF2-40B4-BE49-F238E27FC236}">
                <a16:creationId xmlns:a16="http://schemas.microsoft.com/office/drawing/2014/main" id="{44CBC83D-4D2A-DA7D-036F-F858447D36D8}"/>
              </a:ext>
            </a:extLst>
          </p:cNvPr>
          <p:cNvSpPr/>
          <p:nvPr/>
        </p:nvSpPr>
        <p:spPr>
          <a:xfrm>
            <a:off x="374904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DE5F7724-9D6F-0B63-B37B-78AD1848151A}"/>
              </a:ext>
            </a:extLst>
          </p:cNvPr>
          <p:cNvSpPr/>
          <p:nvPr/>
        </p:nvSpPr>
        <p:spPr>
          <a:xfrm>
            <a:off x="476885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Left Bracket 12">
            <a:extLst>
              <a:ext uri="{FF2B5EF4-FFF2-40B4-BE49-F238E27FC236}">
                <a16:creationId xmlns:a16="http://schemas.microsoft.com/office/drawing/2014/main" id="{29C1B7BD-B8DE-49B1-D8EC-ECDCC686FCD1}"/>
              </a:ext>
            </a:extLst>
          </p:cNvPr>
          <p:cNvSpPr/>
          <p:nvPr/>
        </p:nvSpPr>
        <p:spPr>
          <a:xfrm>
            <a:off x="4768850" y="3970180"/>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Left Bracket 13">
            <a:extLst>
              <a:ext uri="{FF2B5EF4-FFF2-40B4-BE49-F238E27FC236}">
                <a16:creationId xmlns:a16="http://schemas.microsoft.com/office/drawing/2014/main" id="{A9498DDB-3E67-81BF-3AEB-ACF173EB13AA}"/>
              </a:ext>
            </a:extLst>
          </p:cNvPr>
          <p:cNvSpPr/>
          <p:nvPr/>
        </p:nvSpPr>
        <p:spPr>
          <a:xfrm>
            <a:off x="818261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Left Bracket 14">
            <a:extLst>
              <a:ext uri="{FF2B5EF4-FFF2-40B4-BE49-F238E27FC236}">
                <a16:creationId xmlns:a16="http://schemas.microsoft.com/office/drawing/2014/main" id="{C953226F-3595-ABA9-19BE-CC1BF502B729}"/>
              </a:ext>
            </a:extLst>
          </p:cNvPr>
          <p:cNvSpPr/>
          <p:nvPr/>
        </p:nvSpPr>
        <p:spPr>
          <a:xfrm>
            <a:off x="9196070"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Left Bracket 15">
            <a:extLst>
              <a:ext uri="{FF2B5EF4-FFF2-40B4-BE49-F238E27FC236}">
                <a16:creationId xmlns:a16="http://schemas.microsoft.com/office/drawing/2014/main" id="{90E4E743-BAA3-6998-D683-DD79B1D6F8CA}"/>
              </a:ext>
            </a:extLst>
          </p:cNvPr>
          <p:cNvSpPr/>
          <p:nvPr/>
        </p:nvSpPr>
        <p:spPr>
          <a:xfrm>
            <a:off x="10226675"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Left Bracket 16">
            <a:extLst>
              <a:ext uri="{FF2B5EF4-FFF2-40B4-BE49-F238E27FC236}">
                <a16:creationId xmlns:a16="http://schemas.microsoft.com/office/drawing/2014/main" id="{65967DD4-42EB-425A-BC2A-298639916C11}"/>
              </a:ext>
            </a:extLst>
          </p:cNvPr>
          <p:cNvSpPr/>
          <p:nvPr/>
        </p:nvSpPr>
        <p:spPr>
          <a:xfrm>
            <a:off x="10226675" y="3970180"/>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8E8AC494-25C4-5894-BC80-3F0CFF14D52C}"/>
              </a:ext>
            </a:extLst>
          </p:cNvPr>
          <p:cNvGraphicFramePr>
            <a:graphicFrameLocks/>
          </p:cNvGraphicFramePr>
          <p:nvPr>
            <p:extLst>
              <p:ext uri="{D42A27DB-BD31-4B8C-83A1-F6EECF244321}">
                <p14:modId xmlns:p14="http://schemas.microsoft.com/office/powerpoint/2010/main" val="1552549715"/>
              </p:ext>
            </p:extLst>
          </p:nvPr>
        </p:nvGraphicFramePr>
        <p:xfrm>
          <a:off x="6294122" y="1825624"/>
          <a:ext cx="5059678" cy="4351336"/>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5">
            <a:extLst>
              <a:ext uri="{FF2B5EF4-FFF2-40B4-BE49-F238E27FC236}">
                <a16:creationId xmlns:a16="http://schemas.microsoft.com/office/drawing/2014/main" id="{6B7F399D-08ED-75D0-CA82-3FCB0DD92209}"/>
              </a:ext>
            </a:extLst>
          </p:cNvPr>
          <p:cNvSpPr txBox="1"/>
          <p:nvPr/>
        </p:nvSpPr>
        <p:spPr>
          <a:xfrm>
            <a:off x="1680210" y="5505232"/>
            <a:ext cx="4061460" cy="646331"/>
          </a:xfrm>
          <a:prstGeom prst="rect">
            <a:avLst/>
          </a:prstGeom>
          <a:solidFill>
            <a:schemeClr val="tx2">
              <a:lumMod val="10000"/>
            </a:schemeClr>
          </a:solidFill>
        </p:spPr>
        <p:txBody>
          <a:bodyPr wrap="square" rtlCol="0">
            <a:spAutoFit/>
          </a:bodyPr>
          <a:lstStyle/>
          <a:p>
            <a:r>
              <a:rPr lang="en-US" dirty="0"/>
              <a:t>Control	       S1		 S2	      S1 + S2</a:t>
            </a:r>
          </a:p>
          <a:p>
            <a:endParaRPr lang="en-US" dirty="0"/>
          </a:p>
        </p:txBody>
      </p:sp>
      <p:sp>
        <p:nvSpPr>
          <p:cNvPr id="8" name="TextBox 7">
            <a:extLst>
              <a:ext uri="{FF2B5EF4-FFF2-40B4-BE49-F238E27FC236}">
                <a16:creationId xmlns:a16="http://schemas.microsoft.com/office/drawing/2014/main" id="{DECE384F-9400-7C3C-8BB0-F0EC1E6E7358}"/>
              </a:ext>
            </a:extLst>
          </p:cNvPr>
          <p:cNvSpPr txBox="1"/>
          <p:nvPr/>
        </p:nvSpPr>
        <p:spPr>
          <a:xfrm>
            <a:off x="7146925" y="5505232"/>
            <a:ext cx="4061460" cy="646331"/>
          </a:xfrm>
          <a:prstGeom prst="rect">
            <a:avLst/>
          </a:prstGeom>
          <a:solidFill>
            <a:schemeClr val="tx2">
              <a:lumMod val="10000"/>
            </a:schemeClr>
          </a:solidFill>
        </p:spPr>
        <p:txBody>
          <a:bodyPr wrap="square" rtlCol="0">
            <a:spAutoFit/>
          </a:bodyPr>
          <a:lstStyle/>
          <a:p>
            <a:r>
              <a:rPr lang="en-US" dirty="0"/>
              <a:t>Control	       S1		 S2	      S1 + S2</a:t>
            </a:r>
          </a:p>
          <a:p>
            <a:endParaRPr lang="en-US" dirty="0"/>
          </a:p>
        </p:txBody>
      </p:sp>
      <p:sp>
        <p:nvSpPr>
          <p:cNvPr id="9" name="Left Bracket 8">
            <a:extLst>
              <a:ext uri="{FF2B5EF4-FFF2-40B4-BE49-F238E27FC236}">
                <a16:creationId xmlns:a16="http://schemas.microsoft.com/office/drawing/2014/main" id="{0DF8C4EA-C15D-684D-7421-18ED085D6575}"/>
              </a:ext>
            </a:extLst>
          </p:cNvPr>
          <p:cNvSpPr/>
          <p:nvPr/>
        </p:nvSpPr>
        <p:spPr>
          <a:xfrm>
            <a:off x="8187055"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Left Bracket 9">
            <a:extLst>
              <a:ext uri="{FF2B5EF4-FFF2-40B4-BE49-F238E27FC236}">
                <a16:creationId xmlns:a16="http://schemas.microsoft.com/office/drawing/2014/main" id="{1C3C8EE4-A5E1-BDB2-47FC-3724F2C9A5AC}"/>
              </a:ext>
            </a:extLst>
          </p:cNvPr>
          <p:cNvSpPr/>
          <p:nvPr/>
        </p:nvSpPr>
        <p:spPr>
          <a:xfrm>
            <a:off x="10238105" y="4458494"/>
            <a:ext cx="63500" cy="410686"/>
          </a:xfrm>
          <a:prstGeom prst="leftBracket">
            <a:avLst/>
          </a:prstGeom>
          <a:ln w="28575">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938174917"/>
      </p:ext>
    </p:extLst>
  </p:cSld>
  <p:clrMapOvr>
    <a:masterClrMapping/>
  </p:clrMapOvr>
</p:sld>
</file>

<file path=ppt/theme/theme1.xml><?xml version="1.0" encoding="utf-8"?>
<a:theme xmlns:a="http://schemas.openxmlformats.org/drawingml/2006/main" name="Office Theme">
  <a:themeElements>
    <a:clrScheme name="Custom 3">
      <a:dk1>
        <a:srgbClr val="003635"/>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Avenir">
      <a:majorFont>
        <a:latin typeface="Avenir Next LT Pro"/>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23542</TotalTime>
  <Words>4891</Words>
  <Application>Microsoft Office PowerPoint</Application>
  <PresentationFormat>Widescreen</PresentationFormat>
  <Paragraphs>724</Paragraphs>
  <Slides>68</Slides>
  <Notes>40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68</vt:i4>
      </vt:variant>
    </vt:vector>
  </HeadingPairs>
  <TitlesOfParts>
    <vt:vector size="77" baseType="lpstr">
      <vt:lpstr>Arial</vt:lpstr>
      <vt:lpstr>Avenir Next LT Pro</vt:lpstr>
      <vt:lpstr>Berlin Sans FB Demi</vt:lpstr>
      <vt:lpstr>Calibri</vt:lpstr>
      <vt:lpstr>Calibri Light</vt:lpstr>
      <vt:lpstr>Franklin Gothic Book</vt:lpstr>
      <vt:lpstr>Times New Roman</vt:lpstr>
      <vt:lpstr>Office Theme</vt:lpstr>
      <vt:lpstr>1_Office Theme</vt:lpstr>
      <vt:lpstr>Early life physiological and energetic responses of Atlantic silversides (Menidia menidia) to ocean acidification, warming, and hypoxia</vt:lpstr>
      <vt:lpstr>Atlantic silversides  Menidia menidia</vt:lpstr>
      <vt:lpstr>The Perfect Storm: Multiple Intensifying Stressors in Estuaries</vt:lpstr>
      <vt:lpstr>The Perfect Storm: Multiple Intensifying Stressors in Estuaries</vt:lpstr>
      <vt:lpstr>The Perfect Storm: Multiple Intensifying Stressors in Estuaries</vt:lpstr>
      <vt:lpstr>Conditions are even more severe in estuaries, where young silversides live</vt:lpstr>
      <vt:lpstr>PowerPoint Presentation</vt:lpstr>
      <vt:lpstr>Interacting effects</vt:lpstr>
      <vt:lpstr>Interacting effects</vt:lpstr>
      <vt:lpstr>Variable responses to acidification have been observed</vt:lpstr>
      <vt:lpstr>Variable responses to acidification have been observed</vt:lpstr>
      <vt:lpstr>Objectives</vt:lpstr>
      <vt:lpstr>Objectives</vt:lpstr>
      <vt:lpstr>PowerPoint Presentation</vt:lpstr>
      <vt:lpstr>PowerPoint Presentation</vt:lpstr>
      <vt:lpstr>PowerPoint Presentation</vt:lpstr>
      <vt:lpstr>PowerPoint Presentation</vt:lpstr>
      <vt:lpstr>DO x CO2: Acidification increases hypoxia sensitivity</vt:lpstr>
      <vt:lpstr>PowerPoint Presentation</vt:lpstr>
      <vt:lpstr>PowerPoint Presentation</vt:lpstr>
      <vt:lpstr>Digging deeper into the Oxygen x CO2 interaction</vt:lpstr>
      <vt:lpstr>Objectives</vt:lpstr>
      <vt:lpstr>Chapter 2: Does acidification alter metabolic response to progressive, acute hypoxia?</vt:lpstr>
      <vt:lpstr>Chapter 2: Does acidification alter metabolic response to progressive, acute hypoxia?</vt:lpstr>
      <vt:lpstr>Chapter 2 Results: Metabolic Rates</vt:lpstr>
      <vt:lpstr>Chapter 2 Results: Critical Oxygen Level</vt:lpstr>
      <vt:lpstr>Ch. 1 and 2 Conclusions</vt:lpstr>
      <vt:lpstr>Objectives</vt:lpstr>
      <vt:lpstr>Ocean Acidification &amp; Fish</vt:lpstr>
      <vt:lpstr>Ocean Acidification &amp; Fish</vt:lpstr>
      <vt:lpstr>Chapter 3: Ionoregulatory responses to seawater acidification and temperature  </vt:lpstr>
      <vt:lpstr>Chapter 3: Ionoregulatory responses to seawater acidification and temperature  </vt:lpstr>
      <vt:lpstr>Experimental Design</vt:lpstr>
      <vt:lpstr>Ionocyte density</vt:lpstr>
      <vt:lpstr>Chapter 3 Results: Density increases after hatching </vt:lpstr>
      <vt:lpstr>Chapter 3 Results: CO2 and Temperature Interaction</vt:lpstr>
      <vt:lpstr>Chapter 3 Results: CO2 and Temperature Interaction</vt:lpstr>
      <vt:lpstr>Chapter 3 Results: Larval ionocyte density</vt:lpstr>
      <vt:lpstr>Chapter 3 Results: Does metabolism increase with ionocyte density? </vt:lpstr>
      <vt:lpstr>Chapter 3 Conclusions and Next Steps</vt:lpstr>
      <vt:lpstr>Objectives</vt:lpstr>
      <vt:lpstr>Chapter 4: Attributing hypoxia responses to energetic mechanisms with Dynamic Energy Budget (DEB) model</vt:lpstr>
      <vt:lpstr>PowerPoint Presentation</vt:lpstr>
      <vt:lpstr>DEBkiss A simplified type of DEB model</vt:lpstr>
      <vt:lpstr>PowerPoint Presentation</vt:lpstr>
      <vt:lpstr>PowerPoint Presentation</vt:lpstr>
      <vt:lpstr>PowerPoint Presentation</vt:lpstr>
      <vt:lpstr>PowerPoint Presentation</vt:lpstr>
      <vt:lpstr>PowerPoint Presentation</vt:lpstr>
      <vt:lpstr>Chapter 4 Hypotheses</vt:lpstr>
      <vt:lpstr>Chapter 4 Results</vt:lpstr>
      <vt:lpstr>Calculated parameter values at each oxygen level</vt:lpstr>
      <vt:lpstr>Chapter 4 Conclusions</vt:lpstr>
      <vt:lpstr>Chapter 4 Next Steps</vt:lpstr>
      <vt:lpstr>Objectives</vt:lpstr>
      <vt:lpstr>Conclusions of Dissertation</vt:lpstr>
      <vt:lpstr>PowerPoint Presentation</vt:lpstr>
      <vt:lpstr>PowerPoint Presentation</vt:lpstr>
      <vt:lpstr>Future Directions</vt:lpstr>
      <vt:lpstr>Acknowledgements</vt:lpstr>
      <vt:lpstr>Acknowledgements</vt:lpstr>
      <vt:lpstr>Acknowledgements</vt:lpstr>
      <vt:lpstr>Acknowledgements</vt:lpstr>
      <vt:lpstr>Acknowledgements</vt:lpstr>
      <vt:lpstr>Questions?</vt:lpstr>
      <vt:lpstr>Bonus slides</vt:lpstr>
      <vt:lpstr>Ch. 1 Experimental Design</vt:lpstr>
      <vt:lpstr>Ch. 3 Experimental Design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 life physiological and energetic responses of Atlantic silversides (Menidia menidia) to ocean acidification, warming, and hypoxia</dc:title>
  <dc:creator>Teresa G Schwemmer</dc:creator>
  <cp:lastModifiedBy>Teresa G Schwemmer</cp:lastModifiedBy>
  <cp:revision>100</cp:revision>
  <dcterms:created xsi:type="dcterms:W3CDTF">2023-04-10T19:01:06Z</dcterms:created>
  <dcterms:modified xsi:type="dcterms:W3CDTF">2023-05-01T14:04:19Z</dcterms:modified>
</cp:coreProperties>
</file>

<file path=docProps/thumbnail.jpeg>
</file>